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72"/>
          <a:sy d="100" n="172"/>
        </p:scale>
        <p:origin x="456"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notesMaster" Target="notesMasters/notesMaster1.xml" /><Relationship Id="rId36" Type="http://schemas.openxmlformats.org/officeDocument/2006/relationships/viewProps" Target="viewProps.xml" /><Relationship Id="rId35" Type="http://schemas.openxmlformats.org/officeDocument/2006/relationships/presProps" Target="presProps.xml" /><Relationship Id="rId1" Type="http://schemas.openxmlformats.org/officeDocument/2006/relationships/slideMaster" Target="slideMasters/slideMaster1.xml" /><Relationship Id="rId38" Type="http://schemas.openxmlformats.org/officeDocument/2006/relationships/tableStyles" Target="tableStyles.xml" /><Relationship Id="rId37" Type="http://schemas.openxmlformats.org/officeDocument/2006/relationships/theme" Target="theme/theme1.xml" /></Relationships>
</file>

<file path=ppt/media/image1.png>
</file>

<file path=ppt/media/image2.png>
</file>

<file path=ppt/media/image3.jpg>
</file>

<file path=ppt/media/image4.jpg>
</file>

<file path=ppt/media/image5.png>
</file>

<file path=ppt/media/image6.jp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25.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 worked on structural diversity of molecules for biotech applications, wrote and executed algorithmic trading strategies for Banc of America securities (a division of Bank of America). I am now concentrating on data science, machine learning, AI and analytics consulting and teaching. My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work-arounds.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As a rule of thumb, using the prevalence as the threshold (instead of 0.5), generally returns a predicted prevalence close to the actual, and can make more useful predictions on individuals.</a:t>
            </a:r>
          </a:p>
          <a:p>
            <a:pPr lvl="0" indent="0" marL="0">
              <a:buNone/>
            </a:pPr>
          </a:p>
          <a:p>
            <a:pPr lvl="0" indent="0" marL="0">
              <a:buNone/>
            </a:pPr>
            <a:r>
              <a:rPr/>
              <a:t>Alternately, you can search for the threshold that matches the prevalence.</a:t>
            </a:r>
          </a:p>
          <a:p>
            <a:pPr lvl="0" indent="0" marL="0">
              <a:buNone/>
            </a:pPr>
          </a:p>
          <a:p>
            <a:pPr lvl="0" indent="0" marL="0">
              <a:buNone/>
            </a:pPr>
            <a:r>
              <a:rPr/>
              <a:t>Python does have “.predict_proba()”</a:t>
            </a:r>
          </a:p>
        </p:txBody>
      </p:sp>
      <p:sp>
        <p:nvSpPr>
          <p:cNvPr id="4" name="Slide Number Placeholder 3"/>
          <p:cNvSpPr>
            <a:spLocks noGrp="1"/>
          </p:cNvSpPr>
          <p:nvPr>
            <p:ph type="sldNum" sz="quarter" idx="10"/>
          </p:nvPr>
        </p:nvSpPr>
        <p:spPr/>
        <p:txBody>
          <a:bodyPr/>
          <a:lstStyle/>
          <a:p>
            <a:fld id="{18BDFEC3-8487-43E8-A154-7C12CBC1FFF2}" type="slidenum">
              <a:rPr lang="en-US"/>
              <a:t>25</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baseline="0"/>
            </a:lvl1pPr>
            <a:lvl2pPr>
              <a:defRPr sz="1600" baseline="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11/8/22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11/8/22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11/8/22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nchor="b"/>
          <a:lstStyle>
            <a:lvl1pPr algn="l">
              <a:defRPr sz="1500" b="1"/>
            </a:lvl1pPr>
          </a:lstStyle>
          <a:p>
            <a:r>
              <a:rPr lang="en-US" dirty="0"/>
              <a:t>Click to edit Master title style</a:t>
            </a:r>
          </a:p>
        </p:txBody>
      </p:sp>
      <p:sp>
        <p:nvSpPr>
          <p:cNvPr id="3" name="Content Placeholder 2"/>
          <p:cNvSpPr>
            <a:spLocks noGrp="1"/>
          </p:cNvSpPr>
          <p:nvPr>
            <p:ph idx="1"/>
          </p:nvPr>
        </p:nvSpPr>
        <p:spPr>
          <a:xfrm>
            <a:off x="453483" y="2246737"/>
            <a:ext cx="8233316" cy="2347886"/>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3483" y="683941"/>
            <a:ext cx="8233316" cy="1562796"/>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media/image1.png" Type="http://schemas.openxmlformats.org/officeDocument/2006/relationships/imag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11/8/22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baseline="0" kern="1200" sz="20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baseline="0" kern="1200" sz="18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baseline="0" kern="1200" sz="16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hyperlink" Target="https://www.win-vector.com" TargetMode="Externa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6.jpg"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notesSlide" Target="../notesSlides/notesSlide1.xml" /><Relationship Id="rId3" Type="http://schemas.openxmlformats.org/officeDocument/2006/relationships/image" Target="../media/image2.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iscourse.datamethods.org/t/categorizing-continuous-variables/3402" TargetMode="Externa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7.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8.jp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in-vector.com/2009/11/03/i-dont-think-that-means-what-you-think-it-means-statistics-to-english-translation-part-1-accuracy-measures/" TargetMode="External" /><Relationship Id="rId3" Type="http://schemas.openxmlformats.org/officeDocument/2006/relationships/hyperlink" Target="https://win-vector.com/2020/10/05/squeezing-the-most-utility-from-your-models/" TargetMode="External" /><Relationship Id="rId4" Type="http://schemas.openxmlformats.org/officeDocument/2006/relationships/hyperlink" Target="https://win-vector.com/2015/02/27/does-balancing-classes-improve-classifier-performance/" TargetMode="External" /><Relationship Id="rId5" Type="http://schemas.openxmlformats.org/officeDocument/2006/relationships/hyperlink" Target="https://win-vector.com/2019/07/07/link-functions-versus-data-transforms/" TargetMode="External" /><Relationship Id="rId6" Type="http://schemas.openxmlformats.org/officeDocument/2006/relationships/hyperlink" Target="https://win-vector.com/2011/09/14/the-simpler-derivation-of-logistic-regression/" TargetMode="External" /><Relationship Id="rId7" Type="http://schemas.openxmlformats.org/officeDocument/2006/relationships/hyperlink" Target="https://github.com/WinVector/vtreat" TargetMode="External" /><Relationship Id="rId8" Type="http://schemas.openxmlformats.org/officeDocument/2006/relationships/hyperlink" Target="https://github.com/WinVector/vtreat" TargetMode="External" /><Relationship Id="rId9" Type="http://schemas.openxmlformats.org/officeDocument/2006/relationships/hyperlink" Target="https://win-vector.com/2014/03/08/can-a-classifier-that-never-says-yes-be-useful/" TargetMode="External" /><Relationship Id="rId10" Type="http://schemas.openxmlformats.org/officeDocument/2006/relationships/hyperlink" Target="https://win-vector.com/2019/11/12/when-cross-validation-is-more-powerful-than-regularization/" TargetMode="External"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jp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WinVector/Examples/tree/main/Street_Fighting_Statistics" TargetMode="External" /></Relationships>
</file>

<file path=ppt/slides/_rels/slide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4.jpg" /></Relationships>
</file>

<file path=ppt/slides/_rels/slide9.xml.rels><?xml version="1.0" encoding="UTF-8"?><Relationships xmlns="http://schemas.openxmlformats.org/package/2006/relationships"><Relationship Id="rId1" Type="http://schemas.openxmlformats.org/officeDocument/2006/relationships/slideLayout" Target="../slideLayouts/slideLayout8.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Data Science: Street Fighting Statistics</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John Mount, </a:t>
            </a:r>
            <a:r>
              <a:rPr>
                <a:hlinkClick r:id="rId2"/>
              </a:rPr>
              <a:t>Win Vector LLC</a:t>
            </a:r>
          </a:p>
        </p:txBody>
      </p:sp>
      <p:sp>
        <p:nvSpPr>
          <p:cNvPr id="4" name="Date Placeholder 3"/>
          <p:cNvSpPr>
            <a:spLocks noGrp="1"/>
          </p:cNvSpPr>
          <p:nvPr>
            <p:ph idx="10" sz="half" type="dt"/>
          </p:nvPr>
        </p:nvSpPr>
        <p:spPr/>
        <p:txBody>
          <a:bodyPr/>
          <a:lstStyle/>
          <a:p>
            <a:pPr lvl="0" indent="0" marL="0">
              <a:buNone/>
            </a:pPr>
            <a:r>
              <a:rPr/>
              <a:t>11/9/22</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Held Out Evaluation</a:t>
            </a:r>
          </a:p>
        </p:txBody>
      </p:sp>
      <p:sp>
        <p:nvSpPr>
          <p:cNvPr id="3" name="Content Placeholder 2"/>
          <p:cNvSpPr>
            <a:spLocks noGrp="1"/>
          </p:cNvSpPr>
          <p:nvPr>
            <p:ph idx="1"/>
          </p:nvPr>
        </p:nvSpPr>
        <p:spPr/>
        <p:txBody>
          <a:bodyPr/>
          <a:lstStyle/>
          <a:p>
            <a:pPr lvl="0" indent="0" marL="0">
              <a:buNone/>
            </a:pPr>
            <a:r>
              <a:rPr/>
              <a:t>In deployment or production most data we see was not available when the model was trained! We try to simulate this for our evaluation by using held-out data.</a:t>
            </a:r>
          </a:p>
          <a:p>
            <a:pPr lvl="0" indent="0">
              <a:buNone/>
            </a:pPr>
            <a:r>
              <a:rPr>
                <a:solidFill>
                  <a:srgbClr val="5E5E5E"/>
                </a:solidFill>
                <a:latin typeface="Courier"/>
              </a:rPr>
              <a:t># build a per-family test/train split</a:t>
            </a:r>
            <a:br/>
            <a:r>
              <a:rPr>
                <a:solidFill>
                  <a:srgbClr val="003B4F"/>
                </a:solidFill>
                <a:latin typeface="Courier"/>
              </a:rPr>
              <a:t>families &lt;- </a:t>
            </a:r>
            <a:r>
              <a:rPr>
                <a:solidFill>
                  <a:srgbClr val="4758AB"/>
                </a:solidFill>
                <a:latin typeface="Courier"/>
              </a:rPr>
              <a:t>unique</a:t>
            </a:r>
            <a:r>
              <a:rPr>
                <a:solidFill>
                  <a:srgbClr val="003B4F"/>
                </a:solidFill>
                <a:latin typeface="Courier"/>
              </a:rPr>
              <a:t>(d</a:t>
            </a:r>
            <a:r>
              <a:rPr>
                <a:solidFill>
                  <a:srgbClr val="5E5E5E"/>
                </a:solidFill>
                <a:latin typeface="Courier"/>
              </a:rPr>
              <a:t>$</a:t>
            </a:r>
            <a:r>
              <a:rPr>
                <a:solidFill>
                  <a:srgbClr val="003B4F"/>
                </a:solidFill>
                <a:latin typeface="Courier"/>
              </a:rPr>
              <a:t>family)</a:t>
            </a:r>
            <a:br/>
            <a:r>
              <a:rPr>
                <a:solidFill>
                  <a:srgbClr val="003B4F"/>
                </a:solidFill>
                <a:latin typeface="Courier"/>
              </a:rPr>
              <a:t>train_families &lt;- </a:t>
            </a:r>
            <a:r>
              <a:rPr>
                <a:solidFill>
                  <a:srgbClr val="4758AB"/>
                </a:solidFill>
                <a:latin typeface="Courier"/>
              </a:rPr>
              <a:t>sample</a:t>
            </a:r>
            <a:r>
              <a:rPr>
                <a:solidFill>
                  <a:srgbClr val="003B4F"/>
                </a:solidFill>
                <a:latin typeface="Courier"/>
              </a:rPr>
              <a:t>(</a:t>
            </a:r>
            <a:br/>
            <a:r>
              <a:rPr>
                <a:solidFill>
                  <a:srgbClr val="003B4F"/>
                </a:solidFill>
                <a:latin typeface="Courier"/>
              </a:rPr>
              <a:t>  families, </a:t>
            </a:r>
            <a:br/>
            <a:r>
              <a:rPr>
                <a:solidFill>
                  <a:srgbClr val="003B4F"/>
                </a:solidFill>
                <a:latin typeface="Courier"/>
              </a:rPr>
              <a:t>  </a:t>
            </a:r>
            <a:r>
              <a:rPr>
                <a:solidFill>
                  <a:srgbClr val="657422"/>
                </a:solidFill>
                <a:latin typeface="Courier"/>
              </a:rPr>
              <a:t>size =</a:t>
            </a:r>
            <a:r>
              <a:rPr>
                <a:solidFill>
                  <a:srgbClr val="003B4F"/>
                </a:solidFill>
                <a:latin typeface="Courier"/>
              </a:rPr>
              <a:t> </a:t>
            </a:r>
            <a:r>
              <a:rPr>
                <a:solidFill>
                  <a:srgbClr val="AD0000"/>
                </a:solidFill>
                <a:latin typeface="Courier"/>
              </a:rPr>
              <a:t>0.8</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length</a:t>
            </a:r>
            <a:r>
              <a:rPr>
                <a:solidFill>
                  <a:srgbClr val="003B4F"/>
                </a:solidFill>
                <a:latin typeface="Courier"/>
              </a:rPr>
              <a:t>(families), </a:t>
            </a:r>
            <a:br/>
            <a:r>
              <a:rPr>
                <a:solidFill>
                  <a:srgbClr val="003B4F"/>
                </a:solidFill>
                <a:latin typeface="Courier"/>
              </a:rPr>
              <a:t>  </a:t>
            </a:r>
            <a:r>
              <a:rPr>
                <a:solidFill>
                  <a:srgbClr val="657422"/>
                </a:solidFill>
                <a:latin typeface="Courier"/>
              </a:rPr>
              <a:t>replace =</a:t>
            </a:r>
            <a:r>
              <a:rPr>
                <a:solidFill>
                  <a:srgbClr val="003B4F"/>
                </a:solidFill>
                <a:latin typeface="Courier"/>
              </a:rPr>
              <a:t> </a:t>
            </a:r>
            <a:r>
              <a:rPr>
                <a:solidFill>
                  <a:srgbClr val="8F5902"/>
                </a:solidFill>
                <a:latin typeface="Courier"/>
              </a:rPr>
              <a:t>FALSE</a:t>
            </a:r>
            <a:r>
              <a:rPr>
                <a:solidFill>
                  <a:srgbClr val="003B4F"/>
                </a:solidFill>
                <a:latin typeface="Courier"/>
              </a:rPr>
              <a:t>)</a:t>
            </a:r>
            <a:br/>
            <a:r>
              <a:rPr>
                <a:solidFill>
                  <a:srgbClr val="003B4F"/>
                </a:solidFill>
                <a:latin typeface="Courier"/>
              </a:rPr>
              <a:t>d_train &lt;- d[d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br/>
            <a:r>
              <a:rPr>
                <a:solidFill>
                  <a:srgbClr val="003B4F"/>
                </a:solidFill>
                <a:latin typeface="Courier"/>
              </a:rPr>
              <a:t>d_test &lt;- d[</a:t>
            </a:r>
            <a:r>
              <a:rPr>
                <a:solidFill>
                  <a:srgbClr val="5E5E5E"/>
                </a:solidFill>
                <a:latin typeface="Courier"/>
              </a:rPr>
              <a:t>!</a:t>
            </a:r>
            <a:r>
              <a:rPr>
                <a:solidFill>
                  <a:srgbClr val="003B4F"/>
                </a:solidFill>
                <a:latin typeface="Courier"/>
              </a:rPr>
              <a:t>(d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lvl="0" indent="0" marL="0">
              <a:buNone/>
            </a:pPr>
            <a:r>
              <a:rPr/>
              <a:t>A Model</a:t>
            </a:r>
          </a:p>
        </p:txBody>
      </p:sp>
      <p:sp>
        <p:nvSpPr>
          <p:cNvPr id="4" name="Text Placeholder 3"/>
          <p:cNvSpPr>
            <a:spLocks noGrp="1"/>
          </p:cNvSpPr>
          <p:nvPr>
            <p:ph idx="2" sz="half" type="body"/>
          </p:nvPr>
        </p:nvSpPr>
        <p:spPr/>
        <p:txBody>
          <a:bodyPr/>
          <a:lstStyle/>
          <a:p>
            <a:pPr lvl="0" indent="0" marL="0">
              <a:buNone/>
            </a:pPr>
            <a:r>
              <a:rPr/>
              <a:t>Here is a standard model. Notice </a:t>
            </a:r>
            <a:r>
              <a:rPr>
                <a:latin typeface="Courier"/>
              </a:rPr>
              <a:t>mid_parent</a:t>
            </a:r>
            <a:r>
              <a:rPr/>
              <a:t> is suppressed as it is co-linear with some combination of </a:t>
            </a:r>
            <a:r>
              <a:rPr>
                <a:latin typeface="Courier"/>
              </a:rPr>
              <a:t>father</a:t>
            </a:r>
            <a:r>
              <a:rPr/>
              <a:t> and </a:t>
            </a:r>
            <a:r>
              <a:rPr>
                <a:latin typeface="Courier"/>
              </a:rPr>
              <a:t>mother</a:t>
            </a:r>
            <a:r>
              <a:rPr/>
              <a:t>.</a:t>
            </a:r>
          </a:p>
          <a:p>
            <a:pPr lvl="0" indent="0">
              <a:buNone/>
            </a:pPr>
            <a:r>
              <a:rPr>
                <a:solidFill>
                  <a:srgbClr val="003B4F"/>
                </a:solidFill>
                <a:latin typeface="Courier"/>
              </a:rPr>
              <a:t>model_1 &lt;- </a:t>
            </a:r>
            <a:r>
              <a:rPr>
                <a:solidFill>
                  <a:srgbClr val="4758AB"/>
                </a:solidFill>
                <a:latin typeface="Courier"/>
              </a:rPr>
              <a:t>lm</a:t>
            </a:r>
            <a:r>
              <a:rPr>
                <a:solidFill>
                  <a:srgbClr val="003B4F"/>
                </a:solidFill>
                <a:latin typeface="Courier"/>
              </a:rPr>
              <a:t>(  </a:t>
            </a:r>
            <a:r>
              <a:rPr>
                <a:solidFill>
                  <a:srgbClr val="5E5E5E"/>
                </a:solidFill>
                <a:latin typeface="Courier"/>
              </a:rPr>
              <a:t># standard OLS model</a:t>
            </a:r>
            <a:br/>
            <a:r>
              <a:rPr>
                <a:solidFill>
                  <a:srgbClr val="003B4F"/>
                </a:solidFill>
                <a:latin typeface="Courier"/>
              </a:rPr>
              <a:t>  height </a:t>
            </a:r>
            <a:r>
              <a:rPr>
                <a:solidFill>
                  <a:srgbClr val="5E5E5E"/>
                </a:solidFill>
                <a:latin typeface="Courier"/>
              </a:rPr>
              <a:t>~</a:t>
            </a:r>
            <a:r>
              <a:rPr>
                <a:solidFill>
                  <a:srgbClr val="003B4F"/>
                </a:solidFill>
                <a:latin typeface="Courier"/>
              </a:rPr>
              <a:t> father </a:t>
            </a:r>
            <a:r>
              <a:rPr>
                <a:solidFill>
                  <a:srgbClr val="5E5E5E"/>
                </a:solidFill>
                <a:latin typeface="Courier"/>
              </a:rPr>
              <a:t>+</a:t>
            </a:r>
            <a:r>
              <a:rPr>
                <a:solidFill>
                  <a:srgbClr val="003B4F"/>
                </a:solidFill>
                <a:latin typeface="Courier"/>
              </a:rPr>
              <a:t> mother </a:t>
            </a:r>
            <a:r>
              <a:rPr>
                <a:solidFill>
                  <a:srgbClr val="5E5E5E"/>
                </a:solidFill>
                <a:latin typeface="Courier"/>
              </a:rPr>
              <a:t>+</a:t>
            </a:r>
            <a:r>
              <a:rPr>
                <a:solidFill>
                  <a:srgbClr val="003B4F"/>
                </a:solidFill>
                <a:latin typeface="Courier"/>
              </a:rPr>
              <a:t> mid_parent, </a:t>
            </a:r>
            <a:br/>
            <a:r>
              <a:rPr>
                <a:solidFill>
                  <a:srgbClr val="003B4F"/>
                </a:solidFill>
                <a:latin typeface="Courier"/>
              </a:rPr>
              <a:t>  </a:t>
            </a:r>
            <a:r>
              <a:rPr>
                <a:solidFill>
                  <a:srgbClr val="657422"/>
                </a:solidFill>
                <a:latin typeface="Courier"/>
              </a:rPr>
              <a:t>data =</a:t>
            </a:r>
            <a:r>
              <a:rPr>
                <a:solidFill>
                  <a:srgbClr val="003B4F"/>
                </a:solidFill>
                <a:latin typeface="Courier"/>
              </a:rPr>
              <a:t> d_train)</a:t>
            </a:r>
            <a:br/>
            <a:r>
              <a:rPr>
                <a:solidFill>
                  <a:srgbClr val="4758AB"/>
                </a:solidFill>
                <a:latin typeface="Courier"/>
              </a:rPr>
              <a:t>summary</a:t>
            </a:r>
            <a:r>
              <a:rPr>
                <a:solidFill>
                  <a:srgbClr val="003B4F"/>
                </a:solidFill>
                <a:latin typeface="Courier"/>
              </a:rPr>
              <a:t>(model_1)</a:t>
            </a:r>
            <a:r>
              <a:rPr>
                <a:solidFill>
                  <a:srgbClr val="5E5E5E"/>
                </a:solidFill>
                <a:latin typeface="Courier"/>
              </a:rPr>
              <a:t>$</a:t>
            </a:r>
            <a:r>
              <a:rPr>
                <a:solidFill>
                  <a:srgbClr val="003B4F"/>
                </a:solidFill>
                <a:latin typeface="Courier"/>
              </a:rPr>
              <a:t>coefficients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229600" cy="2336800"/>
        </p:xfrm>
        <a:graphic>
          <a:graphicData uri="http://schemas.openxmlformats.org/drawingml/2006/table">
            <a:tbl>
              <a:tblPr firstRow="1" bandRow="1">
                <a:tableStyleId>{5C22544A-7EE6-4342-B048-85BDC9FD1C3A}</a:tableStyleId>
              </a:tblPr>
              <a:tblGrid>
                <a:gridCol w="1638300"/>
                <a:gridCol w="1638300"/>
                <a:gridCol w="1638300"/>
                <a:gridCol w="1638300"/>
                <a:gridCol w="1638300"/>
              </a:tblGrid>
              <a:tr h="0">
                <a:tc>
                  <a:txBody>
                    <a:bodyPr/>
                    <a:lstStyle/>
                    <a:p>
                      <a:endParaRPr/>
                    </a:p>
                  </a:txBody>
                  <a:tcPr/>
                </a:tc>
                <a:tc>
                  <a:txBody>
                    <a:bodyPr/>
                    <a:lstStyle/>
                    <a:p>
                      <a:pPr lvl="0" indent="0" marL="0" algn="r">
                        <a:buNone/>
                      </a:pPr>
                      <a:r>
                        <a:rPr/>
                        <a:t>Estimate</a:t>
                      </a:r>
                    </a:p>
                  </a:txBody>
                  <a:tcPr/>
                </a:tc>
                <a:tc>
                  <a:txBody>
                    <a:bodyPr/>
                    <a:lstStyle/>
                    <a:p>
                      <a:pPr lvl="0" indent="0" marL="0" algn="r">
                        <a:buNone/>
                      </a:pPr>
                      <a:r>
                        <a:rPr/>
                        <a:t>Std. Error</a:t>
                      </a:r>
                    </a:p>
                  </a:txBody>
                  <a:tcPr/>
                </a:tc>
                <a:tc>
                  <a:txBody>
                    <a:bodyPr/>
                    <a:lstStyle/>
                    <a:p>
                      <a:pPr lvl="0" indent="0" marL="0" algn="r">
                        <a:buNone/>
                      </a:pPr>
                      <a:r>
                        <a:rPr/>
                        <a:t>t value</a:t>
                      </a:r>
                    </a:p>
                  </a:txBody>
                  <a:tcPr/>
                </a:tc>
                <a:tc>
                  <a:txBody>
                    <a:bodyPr/>
                    <a:lstStyle/>
                    <a:p>
                      <a:pPr lvl="0" indent="0" marL="0" algn="r">
                        <a:buNone/>
                      </a:pPr>
                      <a:r>
                        <a:rPr/>
                        <a:t>Pr(&gt;|t|)</a:t>
                      </a:r>
                    </a:p>
                  </a:txBody>
                  <a:tcPr/>
                </a:tc>
              </a:tr>
              <a:tr h="0">
                <a:tc>
                  <a:txBody>
                    <a:bodyPr/>
                    <a:lstStyle/>
                    <a:p>
                      <a:pPr lvl="0" indent="0" marL="0" algn="l">
                        <a:buNone/>
                      </a:pPr>
                      <a:r>
                        <a:rPr/>
                        <a:t>(Intercept)</a:t>
                      </a:r>
                    </a:p>
                  </a:txBody>
                </a:tc>
                <a:tc>
                  <a:txBody>
                    <a:bodyPr/>
                    <a:lstStyle/>
                    <a:p>
                      <a:pPr lvl="0" indent="0" marL="0" algn="r">
                        <a:buNone/>
                      </a:pPr>
                      <a:r>
                        <a:rPr/>
                        <a:t>19.7779649</a:t>
                      </a:r>
                    </a:p>
                  </a:txBody>
                </a:tc>
                <a:tc>
                  <a:txBody>
                    <a:bodyPr/>
                    <a:lstStyle/>
                    <a:p>
                      <a:pPr lvl="0" indent="0" marL="0" algn="r">
                        <a:buNone/>
                      </a:pPr>
                      <a:r>
                        <a:rPr/>
                        <a:t>4.5749414</a:t>
                      </a:r>
                    </a:p>
                  </a:txBody>
                </a:tc>
                <a:tc>
                  <a:txBody>
                    <a:bodyPr/>
                    <a:lstStyle/>
                    <a:p>
                      <a:pPr lvl="0" indent="0" marL="0" algn="r">
                        <a:buNone/>
                      </a:pPr>
                      <a:r>
                        <a:rPr/>
                        <a:t>4.323108</a:t>
                      </a:r>
                    </a:p>
                  </a:txBody>
                </a:tc>
                <a:tc>
                  <a:txBody>
                    <a:bodyPr/>
                    <a:lstStyle/>
                    <a:p>
                      <a:pPr lvl="0" indent="0" marL="0" algn="r">
                        <a:buNone/>
                      </a:pPr>
                      <a:r>
                        <a:rPr/>
                        <a:t>1.76e-05</a:t>
                      </a:r>
                    </a:p>
                  </a:txBody>
                </a:tc>
              </a:tr>
              <a:tr h="0">
                <a:tc>
                  <a:txBody>
                    <a:bodyPr/>
                    <a:lstStyle/>
                    <a:p>
                      <a:pPr lvl="0" indent="0" marL="0" algn="l">
                        <a:buNone/>
                      </a:pPr>
                      <a:r>
                        <a:rPr/>
                        <a:t>father</a:t>
                      </a:r>
                    </a:p>
                  </a:txBody>
                </a:tc>
                <a:tc>
                  <a:txBody>
                    <a:bodyPr/>
                    <a:lstStyle/>
                    <a:p>
                      <a:pPr lvl="0" indent="0" marL="0" algn="r">
                        <a:buNone/>
                      </a:pPr>
                      <a:r>
                        <a:rPr/>
                        <a:t>0.3932891</a:t>
                      </a:r>
                    </a:p>
                  </a:txBody>
                </a:tc>
                <a:tc>
                  <a:txBody>
                    <a:bodyPr/>
                    <a:lstStyle/>
                    <a:p>
                      <a:pPr lvl="0" indent="0" marL="0" algn="r">
                        <a:buNone/>
                      </a:pPr>
                      <a:r>
                        <a:rPr/>
                        <a:t>0.0513849</a:t>
                      </a:r>
                    </a:p>
                  </a:txBody>
                </a:tc>
                <a:tc>
                  <a:txBody>
                    <a:bodyPr/>
                    <a:lstStyle/>
                    <a:p>
                      <a:pPr lvl="0" indent="0" marL="0" algn="r">
                        <a:buNone/>
                      </a:pPr>
                      <a:r>
                        <a:rPr/>
                        <a:t>7.653786</a:t>
                      </a:r>
                    </a:p>
                  </a:txBody>
                </a:tc>
                <a:tc>
                  <a:txBody>
                    <a:bodyPr/>
                    <a:lstStyle/>
                    <a:p>
                      <a:pPr lvl="0" indent="0" marL="0" algn="r">
                        <a:buNone/>
                      </a:pPr>
                      <a:r>
                        <a:rPr/>
                        <a:t>0.00e+00</a:t>
                      </a:r>
                    </a:p>
                  </a:txBody>
                </a:tc>
              </a:tr>
              <a:tr h="0">
                <a:tc>
                  <a:txBody>
                    <a:bodyPr/>
                    <a:lstStyle/>
                    <a:p>
                      <a:pPr lvl="0" indent="0" marL="0" algn="l">
                        <a:buNone/>
                      </a:pPr>
                      <a:r>
                        <a:rPr/>
                        <a:t>mother</a:t>
                      </a:r>
                    </a:p>
                  </a:txBody>
                </a:tc>
                <a:tc>
                  <a:txBody>
                    <a:bodyPr/>
                    <a:lstStyle/>
                    <a:p>
                      <a:pPr lvl="0" indent="0" marL="0" algn="r">
                        <a:buNone/>
                      </a:pPr>
                      <a:r>
                        <a:rPr/>
                        <a:t>0.3076535</a:t>
                      </a:r>
                    </a:p>
                  </a:txBody>
                </a:tc>
                <a:tc>
                  <a:txBody>
                    <a:bodyPr/>
                    <a:lstStyle/>
                    <a:p>
                      <a:pPr lvl="0" indent="0" marL="0" algn="r">
                        <a:buNone/>
                      </a:pPr>
                      <a:r>
                        <a:rPr/>
                        <a:t>0.0524606</a:t>
                      </a:r>
                    </a:p>
                  </a:txBody>
                </a:tc>
                <a:tc>
                  <a:txBody>
                    <a:bodyPr/>
                    <a:lstStyle/>
                    <a:p>
                      <a:pPr lvl="0" indent="0" marL="0" algn="r">
                        <a:buNone/>
                      </a:pPr>
                      <a:r>
                        <a:rPr/>
                        <a:t>5.864472</a:t>
                      </a:r>
                    </a:p>
                  </a:txBody>
                </a:tc>
                <a:tc>
                  <a:txBody>
                    <a:bodyPr/>
                    <a:lstStyle/>
                    <a:p>
                      <a:pPr lvl="0" indent="0" marL="0" algn="r">
                        <a:buNone/>
                      </a:pPr>
                      <a:r>
                        <a:rPr/>
                        <a:t>0.00e+00</a:t>
                      </a:r>
                    </a:p>
                  </a:txBody>
                </a:tc>
              </a:tr>
            </a:tbl>
          </a:graphicData>
        </a:graphic>
      </p:graphicFrame>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fig:  favoritism-it-sucks-favoritism-21936802.png" id="0" name="Picture 1"/>
          <p:cNvPicPr>
            <a:picLocks noGrp="1" noChangeAspect="1"/>
          </p:cNvPicPr>
          <p:nvPr/>
        </p:nvPicPr>
        <p:blipFill>
          <a:blip r:embed="rId2"/>
          <a:stretch>
            <a:fillRect/>
          </a:stretch>
        </p:blipFill>
        <p:spPr bwMode="auto">
          <a:xfrm>
            <a:off x="3175000" y="1193800"/>
            <a:ext cx="27940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Picking one variable over another</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lvl="0" indent="0" marL="0">
              <a:buNone/>
            </a:pPr>
            <a:r>
              <a:rPr/>
              <a:t>Another Model</a:t>
            </a:r>
          </a:p>
        </p:txBody>
      </p:sp>
      <p:sp>
        <p:nvSpPr>
          <p:cNvPr id="4" name="Text Placeholder 3"/>
          <p:cNvSpPr>
            <a:spLocks noGrp="1"/>
          </p:cNvSpPr>
          <p:nvPr>
            <p:ph idx="2" sz="half" type="body"/>
          </p:nvPr>
        </p:nvSpPr>
        <p:spPr/>
        <p:txBody>
          <a:bodyPr/>
          <a:lstStyle/>
          <a:p>
            <a:pPr lvl="0" indent="0">
              <a:buNone/>
            </a:pPr>
            <a:r>
              <a:rPr>
                <a:solidFill>
                  <a:srgbClr val="003B4F"/>
                </a:solidFill>
                <a:latin typeface="Courier"/>
              </a:rPr>
              <a:t>var_cols &lt;- </a:t>
            </a:r>
            <a:r>
              <a:rPr>
                <a:solidFill>
                  <a:srgbClr val="4758AB"/>
                </a:solidFill>
                <a:latin typeface="Courier"/>
              </a:rPr>
              <a:t>c</a:t>
            </a:r>
            <a:r>
              <a:rPr>
                <a:solidFill>
                  <a:srgbClr val="003B4F"/>
                </a:solidFill>
                <a:latin typeface="Courier"/>
              </a:rPr>
              <a:t>(</a:t>
            </a:r>
            <a:r>
              <a:rPr>
                <a:solidFill>
                  <a:srgbClr val="20794D"/>
                </a:solidFill>
                <a:latin typeface="Courier"/>
              </a:rPr>
              <a:t>"father"</a:t>
            </a:r>
            <a:r>
              <a:rPr>
                <a:solidFill>
                  <a:srgbClr val="003B4F"/>
                </a:solidFill>
                <a:latin typeface="Courier"/>
              </a:rPr>
              <a:t>, </a:t>
            </a:r>
            <a:r>
              <a:rPr>
                <a:solidFill>
                  <a:srgbClr val="20794D"/>
                </a:solidFill>
                <a:latin typeface="Courier"/>
              </a:rPr>
              <a:t>"mother"</a:t>
            </a:r>
            <a:r>
              <a:rPr>
                <a:solidFill>
                  <a:srgbClr val="003B4F"/>
                </a:solidFill>
                <a:latin typeface="Courier"/>
              </a:rPr>
              <a:t>, </a:t>
            </a:r>
            <a:r>
              <a:rPr>
                <a:solidFill>
                  <a:srgbClr val="20794D"/>
                </a:solidFill>
                <a:latin typeface="Courier"/>
              </a:rPr>
              <a:t>"mid_parent"</a:t>
            </a:r>
            <a:r>
              <a:rPr>
                <a:solidFill>
                  <a:srgbClr val="003B4F"/>
                </a:solidFill>
                <a:latin typeface="Courier"/>
              </a:rPr>
              <a:t>)</a:t>
            </a:r>
            <a:br/>
            <a:r>
              <a:rPr>
                <a:solidFill>
                  <a:srgbClr val="003B4F"/>
                </a:solidFill>
                <a:latin typeface="Courier"/>
              </a:rPr>
              <a:t>model_2 &lt;- glmnet</a:t>
            </a:r>
            <a:r>
              <a:rPr>
                <a:solidFill>
                  <a:srgbClr val="5E5E5E"/>
                </a:solidFill>
                <a:latin typeface="Courier"/>
              </a:rPr>
              <a:t>::</a:t>
            </a:r>
            <a:r>
              <a:rPr>
                <a:solidFill>
                  <a:srgbClr val="4758AB"/>
                </a:solidFill>
                <a:latin typeface="Courier"/>
              </a:rPr>
              <a:t>glmnet</a:t>
            </a:r>
            <a:r>
              <a:rPr>
                <a:solidFill>
                  <a:srgbClr val="003B4F"/>
                </a:solidFill>
                <a:latin typeface="Courier"/>
              </a:rPr>
              <a:t>(  </a:t>
            </a:r>
            <a:r>
              <a:rPr>
                <a:solidFill>
                  <a:srgbClr val="5E5E5E"/>
                </a:solidFill>
                <a:latin typeface="Courier"/>
              </a:rPr>
              <a:t># L2 regularized model</a:t>
            </a:r>
            <a:br/>
            <a:r>
              <a:rPr>
                <a:solidFill>
                  <a:srgbClr val="003B4F"/>
                </a:solidFill>
                <a:latin typeface="Courier"/>
              </a:rPr>
              <a:t>    </a:t>
            </a:r>
            <a:r>
              <a:rPr>
                <a:solidFill>
                  <a:srgbClr val="657422"/>
                </a:solidFill>
                <a:latin typeface="Courier"/>
              </a:rPr>
              <a:t>x =</a:t>
            </a:r>
            <a:r>
              <a:rPr>
                <a:solidFill>
                  <a:srgbClr val="003B4F"/>
                </a:solidFill>
                <a:latin typeface="Courier"/>
              </a:rPr>
              <a:t> </a:t>
            </a:r>
            <a:r>
              <a:rPr>
                <a:solidFill>
                  <a:srgbClr val="4758AB"/>
                </a:solidFill>
                <a:latin typeface="Courier"/>
              </a:rPr>
              <a:t>as.matrix</a:t>
            </a:r>
            <a:r>
              <a:rPr>
                <a:solidFill>
                  <a:srgbClr val="003B4F"/>
                </a:solidFill>
                <a:latin typeface="Courier"/>
              </a:rPr>
              <a:t>(d_train[ , var_cols]),</a:t>
            </a:r>
            <a:br/>
            <a:r>
              <a:rPr>
                <a:solidFill>
                  <a:srgbClr val="003B4F"/>
                </a:solidFill>
                <a:latin typeface="Courier"/>
              </a:rPr>
              <a:t>    </a:t>
            </a:r>
            <a:r>
              <a:rPr>
                <a:solidFill>
                  <a:srgbClr val="657422"/>
                </a:solidFill>
                <a:latin typeface="Courier"/>
              </a:rPr>
              <a:t>y =</a:t>
            </a:r>
            <a:r>
              <a:rPr>
                <a:solidFill>
                  <a:srgbClr val="003B4F"/>
                </a:solidFill>
                <a:latin typeface="Courier"/>
              </a:rPr>
              <a:t> d_train[[</a:t>
            </a:r>
            <a:r>
              <a:rPr>
                <a:solidFill>
                  <a:srgbClr val="20794D"/>
                </a:solidFill>
                <a:latin typeface="Courier"/>
              </a:rPr>
              <a:t>"height"</a:t>
            </a:r>
            <a:r>
              <a:rPr>
                <a:solidFill>
                  <a:srgbClr val="003B4F"/>
                </a:solidFill>
                <a:latin typeface="Courier"/>
              </a:rPr>
              <a:t>]], </a:t>
            </a:r>
            <a:br/>
            <a:r>
              <a:rPr>
                <a:solidFill>
                  <a:srgbClr val="003B4F"/>
                </a:solidFill>
                <a:latin typeface="Courier"/>
              </a:rPr>
              <a:t>    </a:t>
            </a:r>
            <a:r>
              <a:rPr>
                <a:solidFill>
                  <a:srgbClr val="657422"/>
                </a:solidFill>
                <a:latin typeface="Courier"/>
              </a:rPr>
              <a:t>alpha =</a:t>
            </a:r>
            <a:r>
              <a:rPr>
                <a:solidFill>
                  <a:srgbClr val="003B4F"/>
                </a:solidFill>
                <a:latin typeface="Courier"/>
              </a:rPr>
              <a:t> </a:t>
            </a:r>
            <a:r>
              <a:rPr>
                <a:solidFill>
                  <a:srgbClr val="AD0000"/>
                </a:solidFill>
                <a:latin typeface="Courier"/>
              </a:rPr>
              <a:t>0</a:t>
            </a:r>
            <a:r>
              <a:rPr>
                <a:solidFill>
                  <a:srgbClr val="003B4F"/>
                </a:solidFill>
                <a:latin typeface="Courier"/>
              </a:rPr>
              <a:t>, </a:t>
            </a:r>
            <a:br/>
            <a:r>
              <a:rPr>
                <a:solidFill>
                  <a:srgbClr val="003B4F"/>
                </a:solidFill>
                <a:latin typeface="Courier"/>
              </a:rPr>
              <a:t>    </a:t>
            </a:r>
            <a:r>
              <a:rPr>
                <a:solidFill>
                  <a:srgbClr val="657422"/>
                </a:solidFill>
                <a:latin typeface="Courier"/>
              </a:rPr>
              <a:t>lambda =</a:t>
            </a:r>
            <a:r>
              <a:rPr>
                <a:solidFill>
                  <a:srgbClr val="003B4F"/>
                </a:solidFill>
                <a:latin typeface="Courier"/>
              </a:rPr>
              <a:t> </a:t>
            </a:r>
            <a:r>
              <a:rPr>
                <a:solidFill>
                  <a:srgbClr val="AD0000"/>
                </a:solidFill>
                <a:latin typeface="Courier"/>
              </a:rPr>
              <a:t>1e-3</a:t>
            </a:r>
            <a:r>
              <a:rPr>
                <a:solidFill>
                  <a:srgbClr val="003B4F"/>
                </a:solidFill>
                <a:latin typeface="Courier"/>
              </a:rPr>
              <a:t>) </a:t>
            </a:r>
            <a:br/>
            <a:r>
              <a:rPr>
                <a:solidFill>
                  <a:srgbClr val="003B4F"/>
                </a:solidFill>
                <a:latin typeface="Courier"/>
              </a:rPr>
              <a:t>model_2</a:t>
            </a:r>
            <a:r>
              <a:rPr>
                <a:solidFill>
                  <a:srgbClr val="5E5E5E"/>
                </a:solidFill>
                <a:latin typeface="Courier"/>
              </a:rPr>
              <a:t>$</a:t>
            </a:r>
            <a:r>
              <a:rPr>
                <a:solidFill>
                  <a:srgbClr val="003B4F"/>
                </a:solidFill>
                <a:latin typeface="Courier"/>
              </a:rPr>
              <a:t>beta </a:t>
            </a:r>
            <a:r>
              <a:rPr>
                <a:solidFill>
                  <a:srgbClr val="5E5E5E"/>
                </a:solidFill>
                <a:latin typeface="Courier"/>
              </a:rPr>
              <a:t>|&gt;</a:t>
            </a:r>
            <a:r>
              <a:rPr>
                <a:solidFill>
                  <a:srgbClr val="003B4F"/>
                </a:solidFill>
                <a:latin typeface="Courier"/>
              </a:rPr>
              <a:t> </a:t>
            </a:r>
            <a:r>
              <a:rPr>
                <a:solidFill>
                  <a:srgbClr val="4758AB"/>
                </a:solidFill>
                <a:latin typeface="Courier"/>
              </a:rPr>
              <a:t>as.matrix</a:t>
            </a:r>
            <a:r>
              <a:rPr>
                <a:solidFill>
                  <a:srgbClr val="003B4F"/>
                </a:solidFill>
                <a:latin typeface="Courier"/>
              </a:rPr>
              <a:t>()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229600" cy="2336800"/>
        </p:xfrm>
        <a:graphic>
          <a:graphicData uri="http://schemas.openxmlformats.org/drawingml/2006/table">
            <a:tbl>
              <a:tblPr firstRow="1" bandRow="1">
                <a:tableStyleId>{5C22544A-7EE6-4342-B048-85BDC9FD1C3A}</a:tableStyleId>
              </a:tblPr>
              <a:tblGrid>
                <a:gridCol w="4114800"/>
                <a:gridCol w="4114800"/>
              </a:tblGrid>
              <a:tr h="0">
                <a:tc>
                  <a:txBody>
                    <a:bodyPr/>
                    <a:lstStyle/>
                    <a:p>
                      <a:endParaRPr/>
                    </a:p>
                  </a:txBody>
                  <a:tcPr/>
                </a:tc>
                <a:tc>
                  <a:txBody>
                    <a:bodyPr/>
                    <a:lstStyle/>
                    <a:p>
                      <a:pPr lvl="0" indent="0" marL="0" algn="r">
                        <a:buNone/>
                      </a:pPr>
                      <a:r>
                        <a:rPr/>
                        <a:t>s0</a:t>
                      </a:r>
                    </a:p>
                  </a:txBody>
                  <a:tcPr/>
                </a:tc>
              </a:tr>
              <a:tr h="0">
                <a:tc>
                  <a:txBody>
                    <a:bodyPr/>
                    <a:lstStyle/>
                    <a:p>
                      <a:pPr lvl="0" indent="0" marL="0" algn="l">
                        <a:buNone/>
                      </a:pPr>
                      <a:r>
                        <a:rPr/>
                        <a:t>father</a:t>
                      </a:r>
                    </a:p>
                  </a:txBody>
                </a:tc>
                <a:tc>
                  <a:txBody>
                    <a:bodyPr/>
                    <a:lstStyle/>
                    <a:p>
                      <a:pPr lvl="0" indent="0" marL="0" algn="r">
                        <a:buNone/>
                      </a:pPr>
                      <a:r>
                        <a:rPr/>
                        <a:t>0.4096798</a:t>
                      </a:r>
                    </a:p>
                  </a:txBody>
                </a:tc>
              </a:tr>
              <a:tr h="0">
                <a:tc>
                  <a:txBody>
                    <a:bodyPr/>
                    <a:lstStyle/>
                    <a:p>
                      <a:pPr lvl="0" indent="0" marL="0" algn="l">
                        <a:buNone/>
                      </a:pPr>
                      <a:r>
                        <a:rPr/>
                        <a:t>mother</a:t>
                      </a:r>
                    </a:p>
                  </a:txBody>
                </a:tc>
                <a:tc>
                  <a:txBody>
                    <a:bodyPr/>
                    <a:lstStyle/>
                    <a:p>
                      <a:pPr lvl="0" indent="0" marL="0" algn="r">
                        <a:buNone/>
                      </a:pPr>
                      <a:r>
                        <a:rPr/>
                        <a:t>0.3254056</a:t>
                      </a:r>
                    </a:p>
                  </a:txBody>
                </a:tc>
              </a:tr>
              <a:tr h="0">
                <a:tc>
                  <a:txBody>
                    <a:bodyPr/>
                    <a:lstStyle/>
                    <a:p>
                      <a:pPr lvl="0" indent="0" marL="0" algn="l">
                        <a:buNone/>
                      </a:pPr>
                      <a:r>
                        <a:rPr/>
                        <a:t>mid_parent</a:t>
                      </a:r>
                    </a:p>
                  </a:txBody>
                </a:tc>
                <a:tc>
                  <a:txBody>
                    <a:bodyPr/>
                    <a:lstStyle/>
                    <a:p>
                      <a:pPr lvl="0" indent="0" marL="0" algn="r">
                        <a:buNone/>
                      </a:pPr>
                      <a:r>
                        <a:rPr/>
                        <a:t>-0.0328211</a:t>
                      </a:r>
                    </a:p>
                  </a:txBody>
                </a:tc>
              </a:tr>
            </a:tbl>
          </a:graphicData>
        </a:graphic>
      </p:graphicFrame>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effectively</a:t>
            </a:r>
            <a:r>
              <a:rPr/>
              <a:t> different are the models?</a:t>
            </a:r>
          </a:p>
        </p:txBody>
      </p:sp>
      <p:sp>
        <p:nvSpPr>
          <p:cNvPr id="3" name="Content Placeholder 2"/>
          <p:cNvSpPr>
            <a:spLocks noGrp="1"/>
          </p:cNvSpPr>
          <p:nvPr>
            <p:ph idx="1"/>
          </p:nvPr>
        </p:nvSpPr>
        <p:spPr/>
        <p:txBody>
          <a:bodyPr/>
          <a:lstStyle/>
          <a:p>
            <a:pPr lvl="0" indent="0" marL="0">
              <a:buNone/>
            </a:pPr>
            <a:r>
              <a:rPr/>
              <a:t>Indistinguishable.</a:t>
            </a:r>
          </a:p>
          <a:p>
            <a:pPr lvl="0" indent="0">
              <a:buNone/>
            </a:pPr>
            <a:r>
              <a:rPr>
                <a:solidFill>
                  <a:srgbClr val="003B4F"/>
                </a:solidFill>
                <a:latin typeface="Courier"/>
              </a:rPr>
              <a:t>preds_1 &lt;- </a:t>
            </a:r>
            <a:r>
              <a:rPr>
                <a:solidFill>
                  <a:srgbClr val="4758AB"/>
                </a:solidFill>
                <a:latin typeface="Courier"/>
              </a:rPr>
              <a:t>predict</a:t>
            </a:r>
            <a:r>
              <a:rPr>
                <a:solidFill>
                  <a:srgbClr val="003B4F"/>
                </a:solidFill>
                <a:latin typeface="Courier"/>
              </a:rPr>
              <a:t>(model_1, </a:t>
            </a:r>
            <a:r>
              <a:rPr>
                <a:solidFill>
                  <a:srgbClr val="657422"/>
                </a:solidFill>
                <a:latin typeface="Courier"/>
              </a:rPr>
              <a:t>newdata =</a:t>
            </a:r>
            <a:r>
              <a:rPr>
                <a:solidFill>
                  <a:srgbClr val="003B4F"/>
                </a:solidFill>
                <a:latin typeface="Courier"/>
              </a:rPr>
              <a:t> d_test)</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preds_1)</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3.416253</a:t>
            </a:r>
          </a:p>
          <a:p>
            <a:pPr lvl="0" indent="0">
              <a:buNone/>
            </a:pPr>
            <a:r>
              <a:rPr>
                <a:solidFill>
                  <a:srgbClr val="003B4F"/>
                </a:solidFill>
                <a:latin typeface="Courier"/>
              </a:rPr>
              <a:t>preds_2 &lt;- </a:t>
            </a:r>
            <a:r>
              <a:rPr>
                <a:solidFill>
                  <a:srgbClr val="4758AB"/>
                </a:solidFill>
                <a:latin typeface="Courier"/>
              </a:rPr>
              <a:t>as.numeric</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(model_2,</a:t>
            </a:r>
            <a:b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d_test[ , var_cols])))</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3.416255</a:t>
            </a:r>
          </a:p>
          <a:p>
            <a:pPr lvl="0" indent="0">
              <a:buNone/>
            </a:pP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((preds_1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7.62149e-05</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semantically</a:t>
            </a:r>
            <a:r>
              <a:rPr/>
              <a:t> different are the models?</a:t>
            </a:r>
          </a:p>
        </p:txBody>
      </p:sp>
      <p:sp>
        <p:nvSpPr>
          <p:cNvPr id="3" name="Content Placeholder 2"/>
          <p:cNvSpPr>
            <a:spLocks noGrp="1"/>
          </p:cNvSpPr>
          <p:nvPr>
            <p:ph idx="1"/>
          </p:nvPr>
        </p:nvSpPr>
        <p:spPr/>
        <p:txBody>
          <a:bodyPr/>
          <a:lstStyle/>
          <a:p>
            <a:pPr lvl="0" indent="0" marL="0">
              <a:buNone/>
            </a:pPr>
            <a:r>
              <a:rPr/>
              <a:t>Very Different.</a:t>
            </a:r>
          </a:p>
          <a:p>
            <a:pPr lvl="0"/>
            <a:r>
              <a:rPr/>
              <a:t>The traditional model has made the decision to suppress </a:t>
            </a:r>
            <a:r>
              <a:rPr>
                <a:latin typeface="Courier"/>
              </a:rPr>
              <a:t>mid_parent</a:t>
            </a:r>
            <a:r>
              <a:rPr/>
              <a:t>.</a:t>
            </a:r>
          </a:p>
          <a:p>
            <a:pPr lvl="1"/>
            <a:r>
              <a:rPr/>
              <a:t>This means the model is immune to any harm this variable could inflict in the future. Say for example some day in the future it is calculated or stored wrong in our data source.</a:t>
            </a:r>
          </a:p>
          <a:p>
            <a:pPr lvl="1"/>
            <a:r>
              <a:rPr/>
              <a:t>Actually a super important decision, perhaps best left to the practitioner to decide which of </a:t>
            </a:r>
            <a:r>
              <a:rPr>
                <a:latin typeface="Courier"/>
              </a:rPr>
              <a:t>father</a:t>
            </a:r>
            <a:r>
              <a:rPr/>
              <a:t>, </a:t>
            </a:r>
            <a:r>
              <a:rPr>
                <a:latin typeface="Courier"/>
              </a:rPr>
              <a:t>mother</a:t>
            </a:r>
            <a:r>
              <a:rPr/>
              <a:t>, or </a:t>
            </a:r>
            <a:r>
              <a:rPr>
                <a:latin typeface="Courier"/>
              </a:rPr>
              <a:t>mid_parent</a:t>
            </a:r>
            <a:r>
              <a:rPr/>
              <a:t> should be dropped.</a:t>
            </a:r>
          </a:p>
          <a:p>
            <a:pPr lvl="0"/>
            <a:r>
              <a:rPr/>
              <a:t>The L2 regularized (or Ridge Regression or Tikhonov Regularized) model keeps all variables, but tries to enforce small (near zero) coefficients.</a:t>
            </a:r>
          </a:p>
          <a:p>
            <a:pPr lvl="1"/>
            <a:r>
              <a:rPr/>
              <a:t>This is a “fire and forget strategy.”</a:t>
            </a:r>
          </a:p>
          <a:p>
            <a:pPr lvl="1"/>
            <a:r>
              <a:rPr/>
              <a:t>Works well if the average of the variables is more stable than the individual variables, as it often is.</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Fit to Finish Dilemma</a:t>
            </a:r>
          </a:p>
        </p:txBody>
      </p:sp>
      <p:sp>
        <p:nvSpPr>
          <p:cNvPr id="3" name="Content Placeholder 2"/>
          <p:cNvSpPr>
            <a:spLocks noGrp="1"/>
          </p:cNvSpPr>
          <p:nvPr>
            <p:ph idx="1"/>
          </p:nvPr>
        </p:nvSpPr>
        <p:spPr/>
        <p:txBody>
          <a:bodyPr/>
          <a:lstStyle/>
          <a:p>
            <a:pPr lvl="0" indent="0" marL="0">
              <a:buNone/>
            </a:pPr>
            <a:r>
              <a:rPr/>
              <a:t>Machine learning or AI-training builds a model that is </a:t>
            </a:r>
            <a:r>
              <a:rPr i="1"/>
              <a:t>superficially indistinguishable from a correct model</a:t>
            </a:r>
            <a:r>
              <a:rPr/>
              <a:t>.</a:t>
            </a:r>
          </a:p>
          <a:p>
            <a:pPr lvl="0"/>
            <a:r>
              <a:rPr/>
              <a:t>Often best possible on training data. In the absence of over-fit issues may be nearly best possible on hold out data.</a:t>
            </a:r>
          </a:p>
          <a:p>
            <a:pPr lvl="0"/>
            <a:r>
              <a:rPr/>
              <a:t>The statistics view</a:t>
            </a:r>
          </a:p>
          <a:p>
            <a:pPr lvl="1"/>
            <a:r>
              <a:rPr/>
              <a:t>May still be the wrong model, with wrong coefficients inferred.</a:t>
            </a:r>
          </a:p>
          <a:p>
            <a:pPr lvl="1"/>
            <a:r>
              <a:rPr/>
              <a:t>Model identification is important, as the model may be called on an example not similar to the training data.</a:t>
            </a:r>
          </a:p>
          <a:p>
            <a:pPr lvl="0"/>
            <a:r>
              <a:rPr/>
              <a:t>The data science view</a:t>
            </a:r>
          </a:p>
          <a:p>
            <a:pPr lvl="1"/>
            <a:r>
              <a:rPr/>
              <a:t>“I am paid to call </a:t>
            </a:r>
            <a:r>
              <a:rPr>
                <a:latin typeface="Courier"/>
              </a:rPr>
              <a:t>predict()</a:t>
            </a:r>
            <a:r>
              <a:rPr/>
              <a:t>, we are done here.” (For many business situations, this is in fact the right answer!)</a:t>
            </a:r>
          </a:p>
          <a:p>
            <a:pPr lvl="1"/>
            <a:r>
              <a:rPr/>
              <a:t>Model identification can be pointless when don’t have the right model structure, and without that we can’t expect reliable predictions for distributionally different examples.</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Some Commentary</a:t>
            </a:r>
          </a:p>
        </p:txBody>
      </p:sp>
      <p:sp>
        <p:nvSpPr>
          <p:cNvPr id="3" name="Content Placeholder 2"/>
          <p:cNvSpPr>
            <a:spLocks noGrp="1"/>
          </p:cNvSpPr>
          <p:nvPr>
            <p:ph idx="1"/>
          </p:nvPr>
        </p:nvSpPr>
        <p:spPr/>
        <p:txBody>
          <a:bodyPr/>
          <a:lstStyle/>
          <a:p>
            <a:pPr lvl="0"/>
            <a:r>
              <a:rPr/>
              <a:t>The claimed above statistical view hopes to estimate the correct </a:t>
            </a:r>
            <a:r>
              <a:rPr i="1"/>
              <a:t>conditional</a:t>
            </a:r>
            <a:r>
              <a:rPr/>
              <a:t> distribution </a:t>
            </a:r>
            <a:r>
              <a:rPr>
                <a:latin typeface="Courier"/>
              </a:rPr>
              <a:t>P[y | X]</a:t>
            </a:r>
            <a:r>
              <a:rPr/>
              <a:t> for </a:t>
            </a:r>
            <a:r>
              <a:rPr i="1"/>
              <a:t>all</a:t>
            </a:r>
            <a:r>
              <a:rPr/>
              <a:t> </a:t>
            </a:r>
            <a:r>
              <a:rPr>
                <a:latin typeface="Courier"/>
              </a:rPr>
              <a:t>X</a:t>
            </a:r>
            <a:r>
              <a:rPr/>
              <a:t>.</a:t>
            </a:r>
          </a:p>
          <a:p>
            <a:pPr lvl="0"/>
            <a:r>
              <a:rPr/>
              <a:t>The claimed above data science view hopes to estimate the correct </a:t>
            </a:r>
            <a:r>
              <a:rPr i="1"/>
              <a:t>joint</a:t>
            </a:r>
            <a:r>
              <a:rPr/>
              <a:t> distribution </a:t>
            </a:r>
            <a:r>
              <a:rPr>
                <a:latin typeface="Courier"/>
              </a:rPr>
              <a:t>P[X, y]</a:t>
            </a:r>
            <a:r>
              <a:rPr/>
              <a:t> for </a:t>
            </a:r>
            <a:r>
              <a:rPr i="1"/>
              <a:t>only</a:t>
            </a:r>
            <a:r>
              <a:rPr/>
              <a:t> </a:t>
            </a:r>
            <a:r>
              <a:rPr>
                <a:latin typeface="Courier"/>
              </a:rPr>
              <a:t>(X, y)</a:t>
            </a:r>
            <a:r>
              <a:rPr/>
              <a:t> exchangeable with the training data.</a:t>
            </a:r>
          </a:p>
          <a:p>
            <a:pPr lvl="0" indent="0" marL="0">
              <a:buNone/>
            </a:pPr>
            <a:r>
              <a:rPr i="1"/>
              <a:t>Not</a:t>
            </a:r>
            <a:r>
              <a:rPr/>
              <a:t> the same problem (despite Bayes’ Law)! Either can be warped into a criticism.</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Unbalanced Classification Classes</a:t>
            </a:r>
          </a:p>
        </p:txBody>
      </p:sp>
      <p:pic>
        <p:nvPicPr>
          <p:cNvPr descr="one_not_like_the_other.jpg" id="0" name="Picture 1"/>
          <p:cNvPicPr>
            <a:picLocks noGrp="1" noChangeAspect="1"/>
          </p:cNvPicPr>
          <p:nvPr/>
        </p:nvPicPr>
        <p:blipFill>
          <a:blip r:embed="rId2"/>
          <a:stretch>
            <a:fillRect/>
          </a:stretch>
        </p:blipFill>
        <p:spPr bwMode="auto">
          <a:xfrm>
            <a:off x="2032000" y="1193800"/>
            <a:ext cx="5092700" cy="33909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Tools deforming the hands</a:t>
            </a:r>
          </a:p>
        </p:txBody>
      </p:sp>
      <p:sp>
        <p:nvSpPr>
          <p:cNvPr id="3" name="Content Placeholder 2"/>
          <p:cNvSpPr>
            <a:spLocks noGrp="1"/>
          </p:cNvSpPr>
          <p:nvPr>
            <p:ph idx="1"/>
          </p:nvPr>
        </p:nvSpPr>
        <p:spPr/>
        <p:txBody>
          <a:bodyPr/>
          <a:lstStyle/>
          <a:p>
            <a:pPr lvl="0" indent="0" marL="0">
              <a:buNone/>
            </a:pPr>
            <a:r>
              <a:rPr/>
              <a:t>Data scientist over-worry about unbalanced classes in classification problems.</a:t>
            </a:r>
          </a:p>
          <a:p>
            <a:pPr lvl="0"/>
            <a:r>
              <a:rPr/>
              <a:t>This distinction is a bit stronger in the Python data science community as the Python sklearn </a:t>
            </a:r>
            <a:r>
              <a:rPr>
                <a:latin typeface="Courier"/>
              </a:rPr>
              <a:t>.predict()</a:t>
            </a:r>
            <a:r>
              <a:rPr/>
              <a:t> interface returns class labels instead of links or probabilities.</a:t>
            </a:r>
          </a:p>
          <a:p>
            <a:pPr lvl="0"/>
            <a:r>
              <a:rPr/>
              <a:t>The R </a:t>
            </a:r>
            <a:r>
              <a:rPr>
                <a:latin typeface="Courier"/>
              </a:rPr>
              <a:t>predict()</a:t>
            </a:r>
            <a:r>
              <a:rPr/>
              <a:t> interface doesn’t have this issue.</a:t>
            </a:r>
          </a:p>
          <a:p>
            <a:pPr lvl="0"/>
            <a:r>
              <a:rPr/>
              <a:t>R users are more comfortable with statistical concepts such as uncertainty, probabilities, odds-ratios, and log-odds-ratios.</a:t>
            </a:r>
          </a:p>
          <a:p>
            <a:pPr lvl="0"/>
            <a:r>
              <a:rPr/>
              <a:t>Some modeling tooling exists to support fixes that repair problems introduced by other fixes (complexity death spiral).</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lvl="0" indent="0" marL="0">
              <a:buNone/>
            </a:pPr>
            <a:r>
              <a:rPr/>
              <a:t>Introduction</a:t>
            </a:r>
          </a:p>
        </p:txBody>
      </p:sp>
      <p:sp>
        <p:nvSpPr>
          <p:cNvPr id="4" name="Text Placeholder 3"/>
          <p:cNvSpPr>
            <a:spLocks noGrp="1"/>
          </p:cNvSpPr>
          <p:nvPr>
            <p:ph idx="2" sz="half" type="body"/>
          </p:nvPr>
        </p:nvSpPr>
        <p:spPr/>
        <p:txBody>
          <a:bodyPr/>
          <a:lstStyle/>
          <a:p>
            <a:pPr lvl="0" indent="0" marL="0">
              <a:buNone/>
            </a:pPr>
            <a:r>
              <a:rPr/>
              <a:t>I am a Principal Consultant at Win Vector LLC. I have a Ph.D in computer science from Carnegie Mellon University, using probabilistic methods to prove convergence rates of Markov chains in optimization and sampling applications.</a:t>
            </a:r>
          </a:p>
          <a:p>
            <a:pPr lvl="0"/>
            <a:r>
              <a:rPr/>
              <a:t>Co-author </a:t>
            </a:r>
            <a:r>
              <a:rPr i="1"/>
              <a:t>Practical Data Science with R</a:t>
            </a:r>
          </a:p>
          <a:p>
            <a:pPr lvl="0"/>
            <a:r>
              <a:rPr/>
              <a:t>Co-author of several R packages</a:t>
            </a:r>
          </a:p>
          <a:p>
            <a:pPr lvl="1"/>
            <a:r>
              <a:rPr/>
              <a:t>vtreat</a:t>
            </a:r>
          </a:p>
          <a:p>
            <a:pPr lvl="1"/>
            <a:r>
              <a:rPr/>
              <a:t>wrapr</a:t>
            </a:r>
          </a:p>
          <a:p>
            <a:pPr lvl="1"/>
            <a:r>
              <a:rPr/>
              <a:t>cdata</a:t>
            </a:r>
          </a:p>
          <a:p>
            <a:pPr lvl="1"/>
            <a:r>
              <a:rPr/>
              <a:t>WVPlots</a:t>
            </a:r>
          </a:p>
          <a:p>
            <a:pPr lvl="0"/>
            <a:r>
              <a:rPr/>
              <a:t>Author of several Python data science packages</a:t>
            </a:r>
          </a:p>
          <a:p>
            <a:pPr lvl="1"/>
            <a:r>
              <a:rPr/>
              <a:t>vtreat</a:t>
            </a:r>
          </a:p>
          <a:p>
            <a:pPr lvl="1"/>
            <a:r>
              <a:rPr/>
              <a:t>data_algebra</a:t>
            </a:r>
          </a:p>
          <a:p>
            <a:pPr lvl="1"/>
            <a:r>
              <a:rPr/>
              <a:t>wvpy</a:t>
            </a:r>
          </a:p>
        </p:txBody>
      </p:sp>
      <p:pic>
        <p:nvPicPr>
          <p:cNvPr descr="cc757-newimage-2.png" id="0" name="Picture 1"/>
          <p:cNvPicPr>
            <a:picLocks noGrp="1" noChangeAspect="1"/>
          </p:cNvPicPr>
          <p:nvPr/>
        </p:nvPicPr>
        <p:blipFill>
          <a:blip r:embed="rId3"/>
          <a:stretch>
            <a:fillRect/>
          </a:stretch>
        </p:blipFill>
        <p:spPr bwMode="auto">
          <a:xfrm>
            <a:off x="3263900" y="2235200"/>
            <a:ext cx="2603500" cy="23368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 Classification Example</a:t>
            </a:r>
          </a:p>
        </p:txBody>
      </p:sp>
      <p:sp>
        <p:nvSpPr>
          <p:cNvPr id="3" name="Content Placeholder 2"/>
          <p:cNvSpPr>
            <a:spLocks noGrp="1"/>
          </p:cNvSpPr>
          <p:nvPr>
            <p:ph idx="1"/>
          </p:nvPr>
        </p:nvSpPr>
        <p:spPr/>
        <p:txBody>
          <a:bodyPr/>
          <a:lstStyle/>
          <a:p>
            <a:pPr lvl="0" indent="0" marL="0">
              <a:buNone/>
            </a:pPr>
            <a:r>
              <a:rPr/>
              <a:t>For our classification example, let’s take a BCSC breast cancer data set.</a:t>
            </a:r>
          </a:p>
          <a:p>
            <a:pPr lvl="0" indent="0" marL="0">
              <a:buNone/>
            </a:pPr>
            <a:r>
              <a:rPr/>
              <a:t>For this model </a:t>
            </a:r>
            <a:r>
              <a:rPr>
                <a:latin typeface="Courier"/>
              </a:rPr>
              <a:t>breast_cancer_history</a:t>
            </a:r>
            <a:r>
              <a:rPr/>
              <a:t> codes to 0 (no cancer), or 1 (cancer) for all instances with known cancer status. Each row is weighted by how many examples like the given row are in a larger ideal data set.</a:t>
            </a:r>
          </a:p>
          <a:p>
            <a:pPr lvl="0" indent="0">
              <a:buNone/>
            </a:pPr>
            <a:r>
              <a:rPr>
                <a:solidFill>
                  <a:srgbClr val="003B4F"/>
                </a:solidFill>
                <a:latin typeface="Courier"/>
              </a:rPr>
              <a:t>d_orig &lt;- </a:t>
            </a:r>
            <a:r>
              <a:rPr>
                <a:solidFill>
                  <a:srgbClr val="4758AB"/>
                </a:solidFill>
                <a:latin typeface="Courier"/>
              </a:rPr>
              <a:t>read.csv</a:t>
            </a:r>
            <a:r>
              <a:rPr>
                <a:solidFill>
                  <a:srgbClr val="003B4F"/>
                </a:solidFill>
                <a:latin typeface="Courier"/>
              </a:rPr>
              <a:t>(</a:t>
            </a:r>
            <a:br/>
            <a:r>
              <a:rPr>
                <a:solidFill>
                  <a:srgbClr val="003B4F"/>
                </a:solidFill>
                <a:latin typeface="Courier"/>
              </a:rPr>
              <a:t>  </a:t>
            </a:r>
            <a:r>
              <a:rPr>
                <a:solidFill>
                  <a:srgbClr val="20794D"/>
                </a:solidFill>
                <a:latin typeface="Courier"/>
              </a:rPr>
              <a:t>"bcsc_risk_factors_summarized1_092020.csv.gz"</a:t>
            </a:r>
            <a:r>
              <a:rPr>
                <a:solidFill>
                  <a:srgbClr val="003B4F"/>
                </a:solidFill>
                <a:latin typeface="Courier"/>
              </a:rPr>
              <a:t>)</a:t>
            </a:r>
            <a:br/>
            <a:r>
              <a:rPr>
                <a:solidFill>
                  <a:srgbClr val="003B4F"/>
                </a:solidFill>
                <a:latin typeface="Courier"/>
              </a:rPr>
              <a:t>d &lt;- d_orig[d_orig</a:t>
            </a:r>
            <a:r>
              <a:rPr>
                <a:solidFill>
                  <a:srgbClr val="5E5E5E"/>
                </a:solidFill>
                <a:latin typeface="Courier"/>
              </a:rPr>
              <a:t>$</a:t>
            </a:r>
            <a:r>
              <a:rPr>
                <a:solidFill>
                  <a:srgbClr val="003B4F"/>
                </a:solidFill>
                <a:latin typeface="Courier"/>
              </a:rPr>
              <a:t>breast_cancer_history </a:t>
            </a:r>
            <a:r>
              <a:rPr>
                <a:solidFill>
                  <a:srgbClr val="5E5E5E"/>
                </a:solidFill>
                <a:latin typeface="Courier"/>
              </a:rPr>
              <a:t>%in%</a:t>
            </a:r>
            <a:r>
              <a:rPr>
                <a:solidFill>
                  <a:srgbClr val="003B4F"/>
                </a:solidFill>
                <a:latin typeface="Courier"/>
              </a:rPr>
              <a:t> </a:t>
            </a:r>
            <a:r>
              <a:rPr>
                <a:solidFill>
                  <a:srgbClr val="4758AB"/>
                </a:solidFill>
                <a:latin typeface="Courier"/>
              </a:rPr>
              <a:t>c</a:t>
            </a:r>
            <a:r>
              <a:rPr>
                <a:solidFill>
                  <a:srgbClr val="003B4F"/>
                </a:solidFill>
                <a:latin typeface="Courier"/>
              </a:rPr>
              <a:t>(</a:t>
            </a:r>
            <a:r>
              <a:rPr>
                <a:solidFill>
                  <a:srgbClr val="AD0000"/>
                </a:solidFill>
                <a:latin typeface="Courier"/>
              </a:rPr>
              <a:t>0</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marL="0">
              <a:buNone/>
            </a:pPr>
            <a:r>
              <a:rPr/>
              <a:t>The prevalence of cancer, among those instances with known cancer determination, is about 10.3%.</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Preparing the data</a:t>
            </a:r>
          </a:p>
        </p:txBody>
      </p:sp>
      <p:sp>
        <p:nvSpPr>
          <p:cNvPr id="3" name="Content Placeholder 2"/>
          <p:cNvSpPr>
            <a:spLocks noGrp="1"/>
          </p:cNvSpPr>
          <p:nvPr>
            <p:ph idx="1"/>
          </p:nvPr>
        </p:nvSpPr>
        <p:spPr/>
        <p:txBody>
          <a:bodyPr/>
          <a:lstStyle/>
          <a:p>
            <a:pPr lvl="0" indent="0" marL="0">
              <a:buNone/>
            </a:pPr>
            <a:r>
              <a:rPr/>
              <a:t>All the variables in this model are re-coded categoricals, so we need to force them to be treated as strings.</a:t>
            </a:r>
          </a:p>
          <a:p>
            <a:pPr lvl="0" indent="0">
              <a:buNone/>
            </a:pPr>
            <a:r>
              <a:rPr>
                <a:solidFill>
                  <a:srgbClr val="003B4F"/>
                </a:solidFill>
                <a:latin typeface="Courier"/>
              </a:rPr>
              <a:t>vars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"year"</a:t>
            </a:r>
            <a:r>
              <a:rPr>
                <a:solidFill>
                  <a:srgbClr val="003B4F"/>
                </a:solidFill>
                <a:latin typeface="Courier"/>
              </a:rPr>
              <a:t>, </a:t>
            </a:r>
            <a:r>
              <a:rPr>
                <a:solidFill>
                  <a:srgbClr val="20794D"/>
                </a:solidFill>
                <a:latin typeface="Courier"/>
              </a:rPr>
              <a:t>"age_group_5_years"</a:t>
            </a:r>
            <a:r>
              <a:rPr>
                <a:solidFill>
                  <a:srgbClr val="003B4F"/>
                </a:solidFill>
                <a:latin typeface="Courier"/>
              </a:rPr>
              <a:t>, </a:t>
            </a:r>
            <a:r>
              <a:rPr>
                <a:solidFill>
                  <a:srgbClr val="20794D"/>
                </a:solidFill>
                <a:latin typeface="Courier"/>
              </a:rPr>
              <a:t>"race_eth"</a:t>
            </a:r>
            <a:r>
              <a:rPr>
                <a:solidFill>
                  <a:srgbClr val="003B4F"/>
                </a:solidFill>
                <a:latin typeface="Courier"/>
              </a:rPr>
              <a:t>, </a:t>
            </a:r>
            <a:br/>
            <a:r>
              <a:rPr>
                <a:solidFill>
                  <a:srgbClr val="003B4F"/>
                </a:solidFill>
                <a:latin typeface="Courier"/>
              </a:rPr>
              <a:t>  </a:t>
            </a:r>
            <a:r>
              <a:rPr>
                <a:solidFill>
                  <a:srgbClr val="20794D"/>
                </a:solidFill>
                <a:latin typeface="Courier"/>
              </a:rPr>
              <a:t>"first_degree_hx"</a:t>
            </a:r>
            <a:r>
              <a:rPr>
                <a:solidFill>
                  <a:srgbClr val="003B4F"/>
                </a:solidFill>
                <a:latin typeface="Courier"/>
              </a:rPr>
              <a:t>, </a:t>
            </a:r>
            <a:r>
              <a:rPr>
                <a:solidFill>
                  <a:srgbClr val="20794D"/>
                </a:solidFill>
                <a:latin typeface="Courier"/>
              </a:rPr>
              <a:t>"age_menarche"</a:t>
            </a:r>
            <a:r>
              <a:rPr>
                <a:solidFill>
                  <a:srgbClr val="003B4F"/>
                </a:solidFill>
                <a:latin typeface="Courier"/>
              </a:rPr>
              <a:t>, </a:t>
            </a:r>
            <a:r>
              <a:rPr>
                <a:solidFill>
                  <a:srgbClr val="20794D"/>
                </a:solidFill>
                <a:latin typeface="Courier"/>
              </a:rPr>
              <a:t>"age_first_birth"</a:t>
            </a:r>
            <a:r>
              <a:rPr>
                <a:solidFill>
                  <a:srgbClr val="003B4F"/>
                </a:solidFill>
                <a:latin typeface="Courier"/>
              </a:rPr>
              <a:t>, </a:t>
            </a:r>
            <a:br/>
            <a:r>
              <a:rPr>
                <a:solidFill>
                  <a:srgbClr val="003B4F"/>
                </a:solidFill>
                <a:latin typeface="Courier"/>
              </a:rPr>
              <a:t>  </a:t>
            </a:r>
            <a:r>
              <a:rPr>
                <a:solidFill>
                  <a:srgbClr val="20794D"/>
                </a:solidFill>
                <a:latin typeface="Courier"/>
              </a:rPr>
              <a:t>"BIRADS_breast_density"</a:t>
            </a:r>
            <a:r>
              <a:rPr>
                <a:solidFill>
                  <a:srgbClr val="003B4F"/>
                </a:solidFill>
                <a:latin typeface="Courier"/>
              </a:rPr>
              <a:t>, </a:t>
            </a:r>
            <a:r>
              <a:rPr>
                <a:solidFill>
                  <a:srgbClr val="20794D"/>
                </a:solidFill>
                <a:latin typeface="Courier"/>
              </a:rPr>
              <a:t>"current_hrt"</a:t>
            </a:r>
            <a:r>
              <a:rPr>
                <a:solidFill>
                  <a:srgbClr val="003B4F"/>
                </a:solidFill>
                <a:latin typeface="Courier"/>
              </a:rPr>
              <a:t>, </a:t>
            </a:r>
            <a:r>
              <a:rPr>
                <a:solidFill>
                  <a:srgbClr val="20794D"/>
                </a:solidFill>
                <a:latin typeface="Courier"/>
              </a:rPr>
              <a:t>"menopaus"</a:t>
            </a:r>
            <a:r>
              <a:rPr>
                <a:solidFill>
                  <a:srgbClr val="003B4F"/>
                </a:solidFill>
                <a:latin typeface="Courier"/>
              </a:rPr>
              <a:t>, </a:t>
            </a:r>
            <a:br/>
            <a:r>
              <a:rPr>
                <a:solidFill>
                  <a:srgbClr val="003B4F"/>
                </a:solidFill>
                <a:latin typeface="Courier"/>
              </a:rPr>
              <a:t>  </a:t>
            </a:r>
            <a:r>
              <a:rPr>
                <a:solidFill>
                  <a:srgbClr val="20794D"/>
                </a:solidFill>
                <a:latin typeface="Courier"/>
              </a:rPr>
              <a:t>"bmi_group"</a:t>
            </a:r>
            <a:r>
              <a:rPr>
                <a:solidFill>
                  <a:srgbClr val="003B4F"/>
                </a:solidFill>
                <a:latin typeface="Courier"/>
              </a:rPr>
              <a:t>, </a:t>
            </a:r>
            <a:r>
              <a:rPr>
                <a:solidFill>
                  <a:srgbClr val="20794D"/>
                </a:solidFill>
                <a:latin typeface="Courier"/>
              </a:rPr>
              <a:t>"biophx"</a:t>
            </a:r>
            <a:r>
              <a:rPr>
                <a:solidFill>
                  <a:srgbClr val="003B4F"/>
                </a:solidFill>
                <a:latin typeface="Courier"/>
              </a:rPr>
              <a:t>)</a:t>
            </a:r>
            <a:br/>
            <a:r>
              <a:rPr>
                <a:solidFill>
                  <a:srgbClr val="003B4F"/>
                </a:solidFill>
                <a:latin typeface="Courier"/>
              </a:rPr>
              <a:t>for(v in vars) {</a:t>
            </a:r>
            <a:br/>
            <a:r>
              <a:rPr>
                <a:solidFill>
                  <a:srgbClr val="003B4F"/>
                </a:solidFill>
                <a:latin typeface="Courier"/>
              </a:rPr>
              <a:t>  d[v] &lt;- </a:t>
            </a:r>
            <a:r>
              <a:rPr>
                <a:solidFill>
                  <a:srgbClr val="4758AB"/>
                </a:solidFill>
                <a:latin typeface="Courier"/>
              </a:rPr>
              <a:t>as.character</a:t>
            </a:r>
            <a:r>
              <a:rPr>
                <a:solidFill>
                  <a:srgbClr val="003B4F"/>
                </a:solidFill>
                <a:latin typeface="Courier"/>
              </a:rPr>
              <a:t>(d[[v]])</a:t>
            </a:r>
            <a:br/>
            <a:r>
              <a:rPr>
                <a:solidFill>
                  <a:srgbClr val="003B4F"/>
                </a:solidFill>
                <a:latin typeface="Courier"/>
              </a:rPr>
              <a:t>}</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Building a classification model</a:t>
            </a:r>
          </a:p>
        </p:txBody>
      </p:sp>
      <p:sp>
        <p:nvSpPr>
          <p:cNvPr id="3" name="Content Placeholder 2"/>
          <p:cNvSpPr>
            <a:spLocks noGrp="1"/>
          </p:cNvSpPr>
          <p:nvPr>
            <p:ph idx="1"/>
          </p:nvPr>
        </p:nvSpPr>
        <p:spPr/>
        <p:txBody>
          <a:bodyPr/>
          <a:lstStyle/>
          <a:p>
            <a:pPr lvl="0" indent="0" marL="0">
              <a:buNone/>
            </a:pPr>
            <a:r>
              <a:rPr/>
              <a:t>We can fit a logistic regression classification model on this data.</a:t>
            </a:r>
          </a:p>
          <a:p>
            <a:pPr lvl="0" indent="0">
              <a:buNone/>
            </a:pPr>
            <a:r>
              <a:rPr>
                <a:solidFill>
                  <a:srgbClr val="003B4F"/>
                </a:solidFill>
                <a:latin typeface="Courier"/>
              </a:rPr>
              <a:t>model &lt;- </a:t>
            </a:r>
            <a:r>
              <a:rPr>
                <a:solidFill>
                  <a:srgbClr val="4758AB"/>
                </a:solidFill>
                <a:latin typeface="Courier"/>
              </a:rPr>
              <a:t>glm</a:t>
            </a:r>
            <a:r>
              <a:rPr>
                <a:solidFill>
                  <a:srgbClr val="003B4F"/>
                </a:solidFill>
                <a:latin typeface="Courier"/>
              </a:rPr>
              <a:t>(</a:t>
            </a:r>
            <a:br/>
            <a:r>
              <a:rPr>
                <a:solidFill>
                  <a:srgbClr val="003B4F"/>
                </a:solidFill>
                <a:latin typeface="Courier"/>
              </a:rPr>
              <a:t>  wrapr</a:t>
            </a:r>
            <a:r>
              <a:rPr>
                <a:solidFill>
                  <a:srgbClr val="5E5E5E"/>
                </a:solidFill>
                <a:latin typeface="Courier"/>
              </a:rPr>
              <a:t>::</a:t>
            </a:r>
            <a:r>
              <a:rPr>
                <a:solidFill>
                  <a:srgbClr val="4758AB"/>
                </a:solidFill>
                <a:latin typeface="Courier"/>
              </a:rPr>
              <a:t>mk_formula</a:t>
            </a:r>
            <a:r>
              <a:rPr>
                <a:solidFill>
                  <a:srgbClr val="003B4F"/>
                </a:solidFill>
                <a:latin typeface="Courier"/>
              </a:rPr>
              <a:t>(</a:t>
            </a:r>
            <a:b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vars, </a:t>
            </a:r>
            <a:br/>
            <a:r>
              <a:rPr>
                <a:solidFill>
                  <a:srgbClr val="003B4F"/>
                </a:solidFill>
                <a:latin typeface="Courier"/>
              </a:rPr>
              <a:t>    </a:t>
            </a:r>
            <a:r>
              <a:rPr>
                <a:solidFill>
                  <a:srgbClr val="657422"/>
                </a:solidFill>
                <a:latin typeface="Courier"/>
              </a:rPr>
              <a:t>extra_values =</a:t>
            </a:r>
            <a:r>
              <a:rPr>
                <a:solidFill>
                  <a:srgbClr val="003B4F"/>
                </a:solidFill>
                <a:latin typeface="Courier"/>
              </a:rPr>
              <a:t> </a:t>
            </a:r>
            <a:r>
              <a:rPr>
                <a:solidFill>
                  <a:srgbClr val="4758AB"/>
                </a:solidFill>
                <a:latin typeface="Courier"/>
              </a:rPr>
              <a:t>list</a:t>
            </a:r>
            <a:r>
              <a:rPr>
                <a:solidFill>
                  <a:srgbClr val="003B4F"/>
                </a:solidFill>
                <a:latin typeface="Courier"/>
              </a:rPr>
              <a:t>(</a:t>
            </a:r>
            <a:r>
              <a:rPr>
                <a:solidFill>
                  <a:srgbClr val="657422"/>
                </a:solidFill>
                <a:latin typeface="Courier"/>
              </a:rPr>
              <a:t>d =</a:t>
            </a:r>
            <a:r>
              <a:rPr>
                <a:solidFill>
                  <a:srgbClr val="003B4F"/>
                </a:solidFill>
                <a:latin typeface="Courier"/>
              </a:rPr>
              <a:t> d)  </a:t>
            </a:r>
            <a:r>
              <a:rPr>
                <a:solidFill>
                  <a:srgbClr val="5E5E5E"/>
                </a:solidFill>
                <a:latin typeface="Courier"/>
              </a:rPr>
              <a:t># to find weights!</a:t>
            </a:r>
            <a:br/>
            <a:r>
              <a:rPr>
                <a:solidFill>
                  <a:srgbClr val="003B4F"/>
                </a:solidFill>
                <a:latin typeface="Courier"/>
              </a:rPr>
              <a:t>    ),</a:t>
            </a:r>
            <a:br/>
            <a:r>
              <a:rPr>
                <a:solidFill>
                  <a:srgbClr val="003B4F"/>
                </a:solidFill>
                <a:latin typeface="Courier"/>
              </a:rPr>
              <a:t>  </a:t>
            </a:r>
            <a:r>
              <a:rPr>
                <a:solidFill>
                  <a:srgbClr val="657422"/>
                </a:solidFill>
                <a:latin typeface="Courier"/>
              </a:rPr>
              <a:t>data =</a:t>
            </a:r>
            <a:r>
              <a:rPr>
                <a:solidFill>
                  <a:srgbClr val="003B4F"/>
                </a:solidFill>
                <a:latin typeface="Courier"/>
              </a:rPr>
              <a:t> d,</a:t>
            </a:r>
            <a:br/>
            <a:r>
              <a:rPr>
                <a:solidFill>
                  <a:srgbClr val="003B4F"/>
                </a:solidFill>
                <a:latin typeface="Courier"/>
              </a:rPr>
              <a:t>  </a:t>
            </a:r>
            <a:r>
              <a:rPr>
                <a:solidFill>
                  <a:srgbClr val="657422"/>
                </a:solidFill>
                <a:latin typeface="Courier"/>
              </a:rPr>
              <a:t>family =</a:t>
            </a:r>
            <a:r>
              <a:rPr>
                <a:solidFill>
                  <a:srgbClr val="003B4F"/>
                </a:solidFill>
                <a:latin typeface="Courier"/>
              </a:rPr>
              <a:t> </a:t>
            </a:r>
            <a:r>
              <a:rPr>
                <a:solidFill>
                  <a:srgbClr val="4758AB"/>
                </a:solidFill>
                <a:latin typeface="Courier"/>
              </a:rPr>
              <a:t>binomial</a:t>
            </a:r>
            <a:r>
              <a:rPr>
                <a:solidFill>
                  <a:srgbClr val="003B4F"/>
                </a:solidFill>
                <a:latin typeface="Courier"/>
              </a:rPr>
              <a:t>(</a:t>
            </a:r>
            <a:r>
              <a:rPr>
                <a:solidFill>
                  <a:srgbClr val="657422"/>
                </a:solidFill>
                <a:latin typeface="Courier"/>
              </a:rPr>
              <a:t>link =</a:t>
            </a:r>
            <a:r>
              <a:rPr>
                <a:solidFill>
                  <a:srgbClr val="003B4F"/>
                </a:solidFill>
                <a:latin typeface="Courier"/>
              </a:rPr>
              <a:t> </a:t>
            </a:r>
            <a:r>
              <a:rPr>
                <a:solidFill>
                  <a:srgbClr val="20794D"/>
                </a:solidFill>
                <a:latin typeface="Courier"/>
              </a:rPr>
              <a:t>"logit"</a:t>
            </a:r>
            <a:r>
              <a:rPr>
                <a:solidFill>
                  <a:srgbClr val="003B4F"/>
                </a:solidFill>
                <a:latin typeface="Courier"/>
              </a:rPr>
              <a:t>),</a:t>
            </a:r>
            <a:br/>
            <a:r>
              <a:rPr>
                <a:solidFill>
                  <a:srgbClr val="003B4F"/>
                </a:solidFill>
                <a:latin typeface="Courier"/>
              </a:rPr>
              <a:t>  </a:t>
            </a:r>
            <a:r>
              <a:rPr>
                <a:solidFill>
                  <a:srgbClr val="657422"/>
                </a:solidFill>
                <a:latin typeface="Courier"/>
              </a:rPr>
              <a:t>weights =</a:t>
            </a:r>
            <a:r>
              <a:rPr>
                <a:solidFill>
                  <a:srgbClr val="003B4F"/>
                </a:solidFill>
                <a:latin typeface="Courier"/>
              </a:rPr>
              <a:t> d[[</a:t>
            </a:r>
            <a:r>
              <a:rPr>
                <a:solidFill>
                  <a:srgbClr val="20794D"/>
                </a:solidFill>
                <a:latin typeface="Courier"/>
              </a:rPr>
              <a:t>"count"</a:t>
            </a:r>
            <a:r>
              <a:rPr>
                <a:solidFill>
                  <a:srgbClr val="003B4F"/>
                </a:solidFill>
                <a:latin typeface="Courier"/>
              </a:rPr>
              <a:t>]])</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lvl="0" indent="0" marL="0">
              <a:buNone/>
            </a:pPr>
            <a:r>
              <a:rPr/>
              <a:t>Using the model</a:t>
            </a:r>
          </a:p>
        </p:txBody>
      </p:sp>
      <p:sp>
        <p:nvSpPr>
          <p:cNvPr id="4" name="Text Placeholder 3"/>
          <p:cNvSpPr>
            <a:spLocks noGrp="1"/>
          </p:cNvSpPr>
          <p:nvPr>
            <p:ph idx="2" sz="half" type="body"/>
          </p:nvPr>
        </p:nvSpPr>
        <p:spPr/>
        <p:txBody>
          <a:bodyPr/>
          <a:lstStyle/>
          <a:p>
            <a:pPr lvl="0" indent="0" marL="0">
              <a:buNone/>
            </a:pPr>
            <a:r>
              <a:rPr/>
              <a:t>Let’s see what sort of cancer risk the model associates with each of our example situations.</a:t>
            </a:r>
          </a:p>
          <a:p>
            <a:pPr lvl="0" indent="0">
              <a:buNone/>
            </a:pP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r>
              <a:rPr>
                <a:solidFill>
                  <a:srgbClr val="AD0000"/>
                </a:solidFill>
                <a:latin typeface="Courier"/>
              </a:rPr>
              <a:t>1</a:t>
            </a:r>
            <a:r>
              <a:rPr>
                <a:solidFill>
                  <a:srgbClr val="5E5E5E"/>
                </a:solidFill>
                <a:latin typeface="Courier"/>
              </a:rPr>
              <a:t>:</a:t>
            </a:r>
            <a:r>
              <a:rPr>
                <a:solidFill>
                  <a:srgbClr val="003B4F"/>
                </a:solidFill>
                <a:latin typeface="Courier"/>
              </a:rPr>
              <a:t> </a:t>
            </a:r>
            <a:r>
              <a:rPr>
                <a:solidFill>
                  <a:srgbClr val="AD0000"/>
                </a:solidFill>
                <a:latin typeface="Courier"/>
              </a:rPr>
              <a:t>3</a:t>
            </a:r>
            <a:r>
              <a:rPr>
                <a:solidFill>
                  <a:srgbClr val="003B4F"/>
                </a:solidFill>
                <a:latin typeface="Courier"/>
              </a:rPr>
              <a:t>]</a:t>
            </a:r>
          </a:p>
          <a:p>
            <a:pPr lvl="0" indent="0">
              <a:buNone/>
            </a:pPr>
            <a:r>
              <a:rPr>
                <a:latin typeface="Courier"/>
              </a:rPr>
              <a:t>          1           2           3 
0.006407362 0.109373072 0.006369305 </a:t>
            </a:r>
          </a:p>
          <a:p>
            <a:pPr lvl="0" indent="0" marL="0">
              <a:buNone/>
            </a:pPr>
            <a:r>
              <a:rPr/>
              <a:t>Remember each outcome we are trying to match is </a:t>
            </a:r>
            <a:r>
              <a:rPr>
                <a:latin typeface="Courier"/>
              </a:rPr>
              <a:t>0</a:t>
            </a:r>
            <a:r>
              <a:rPr/>
              <a:t> or </a:t>
            </a:r>
            <a:r>
              <a:rPr>
                <a:latin typeface="Courier"/>
              </a:rPr>
              <a:t>1</a:t>
            </a:r>
            <a:r>
              <a:rPr/>
              <a:t> (and each row in the data set can represent multiple individuals).</a:t>
            </a:r>
          </a:p>
          <a:p>
            <a:pPr lvl="0" indent="0">
              <a:buNone/>
            </a:pPr>
            <a:r>
              <a:rPr>
                <a:solidFill>
                  <a:srgbClr val="4758AB"/>
                </a:solidFill>
                <a:latin typeface="Courier"/>
              </a:rPr>
              <a:t>library</a:t>
            </a:r>
            <a:r>
              <a:rPr>
                <a:solidFill>
                  <a:srgbClr val="003B4F"/>
                </a:solidFill>
                <a:latin typeface="Courier"/>
              </a:rPr>
              <a:t>(data.table)</a:t>
            </a:r>
            <a:br/>
            <a:br/>
            <a:r>
              <a:rPr>
                <a:solidFill>
                  <a:srgbClr val="4758AB"/>
                </a:solidFill>
                <a:latin typeface="Courier"/>
              </a:rPr>
              <a:t>data.table</a:t>
            </a:r>
            <a:r>
              <a:rPr>
                <a:solidFill>
                  <a:srgbClr val="003B4F"/>
                </a:solidFill>
                <a:latin typeface="Courier"/>
              </a:rPr>
              <a:t>(d)[, .(</a:t>
            </a:r>
            <a:r>
              <a:rPr>
                <a:solidFill>
                  <a:srgbClr val="657422"/>
                </a:solidFill>
                <a:latin typeface="Courier"/>
              </a:rPr>
              <a:t>count =</a:t>
            </a:r>
            <a:r>
              <a:rPr>
                <a:solidFill>
                  <a:srgbClr val="003B4F"/>
                </a:solidFill>
                <a:latin typeface="Courier"/>
              </a:rPr>
              <a:t> </a:t>
            </a:r>
            <a:r>
              <a:rPr>
                <a:solidFill>
                  <a:srgbClr val="4758AB"/>
                </a:solidFill>
                <a:latin typeface="Courier"/>
              </a:rPr>
              <a:t>sum</a:t>
            </a:r>
            <a:r>
              <a:rPr>
                <a:solidFill>
                  <a:srgbClr val="003B4F"/>
                </a:solidFill>
                <a:latin typeface="Courier"/>
              </a:rPr>
              <a:t>(count)), by = breast_cancer_history]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229600" cy="2336800"/>
        </p:xfrm>
        <a:graphic>
          <a:graphicData uri="http://schemas.openxmlformats.org/drawingml/2006/table">
            <a:tbl>
              <a:tblPr firstRow="1" bandRow="1">
                <a:tableStyleId>{5C22544A-7EE6-4342-B048-85BDC9FD1C3A}</a:tableStyleId>
              </a:tblPr>
              <a:tblGrid>
                <a:gridCol w="4114800"/>
                <a:gridCol w="4114800"/>
              </a:tblGrid>
              <a:tr h="0">
                <a:tc>
                  <a:txBody>
                    <a:bodyPr/>
                    <a:lstStyle/>
                    <a:p>
                      <a:pPr lvl="0" indent="0" marL="0" algn="r">
                        <a:buNone/>
                      </a:pPr>
                      <a:r>
                        <a:rPr/>
                        <a:t>breast_cancer_history</a:t>
                      </a:r>
                    </a:p>
                  </a:txBody>
                  <a:tcPr/>
                </a:tc>
                <a:tc>
                  <a:txBody>
                    <a:bodyPr/>
                    <a:lstStyle/>
                    <a:p>
                      <a:pPr lvl="0" indent="0" marL="0" algn="r">
                        <a:buNone/>
                      </a:pPr>
                      <a:r>
                        <a:rPr/>
                        <a:t>count</a:t>
                      </a:r>
                    </a:p>
                  </a:txBody>
                  <a:tcPr/>
                </a:tc>
              </a:tr>
              <a:tr h="0">
                <a:tc>
                  <a:txBody>
                    <a:bodyPr/>
                    <a:lstStyle/>
                    <a:p>
                      <a:pPr lvl="0" indent="0" marL="0" algn="r">
                        <a:buNone/>
                      </a:pPr>
                      <a:r>
                        <a:rPr/>
                        <a:t>0</a:t>
                      </a:r>
                    </a:p>
                  </a:txBody>
                </a:tc>
                <a:tc>
                  <a:txBody>
                    <a:bodyPr/>
                    <a:lstStyle/>
                    <a:p>
                      <a:pPr lvl="0" indent="0" marL="0" algn="r">
                        <a:buNone/>
                      </a:pPr>
                      <a:r>
                        <a:rPr/>
                        <a:t>1497378</a:t>
                      </a:r>
                    </a:p>
                  </a:txBody>
                </a:tc>
              </a:tr>
              <a:tr h="0">
                <a:tc>
                  <a:txBody>
                    <a:bodyPr/>
                    <a:lstStyle/>
                    <a:p>
                      <a:pPr lvl="0" indent="0" marL="0" algn="r">
                        <a:buNone/>
                      </a:pPr>
                      <a:r>
                        <a:rPr/>
                        <a:t>1</a:t>
                      </a:r>
                    </a:p>
                  </a:txBody>
                </a:tc>
                <a:tc>
                  <a:txBody>
                    <a:bodyPr/>
                    <a:lstStyle/>
                    <a:p>
                      <a:pPr lvl="0" indent="0" marL="0" algn="r">
                        <a:buNone/>
                      </a:pPr>
                      <a:r>
                        <a:rPr/>
                        <a:t>172793</a:t>
                      </a:r>
                    </a:p>
                  </a:txBody>
                </a:tc>
              </a:tr>
            </a:tbl>
          </a:graphicData>
        </a:graphic>
      </p:graphicFrame>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Probabilities</a:t>
            </a:r>
          </a:p>
        </p:txBody>
      </p:sp>
      <p:sp>
        <p:nvSpPr>
          <p:cNvPr id="3" name="Content Placeholder 2"/>
          <p:cNvSpPr>
            <a:spLocks noGrp="1"/>
          </p:cNvSpPr>
          <p:nvPr>
            <p:ph idx="1"/>
          </p:nvPr>
        </p:nvSpPr>
        <p:spPr/>
        <p:txBody>
          <a:bodyPr/>
          <a:lstStyle/>
          <a:p>
            <a:pPr lvl="0" indent="0" marL="0">
              <a:buNone/>
            </a:pPr>
            <a:r>
              <a:rPr/>
              <a:t>By default </a:t>
            </a:r>
            <a:r>
              <a:rPr>
                <a:latin typeface="Courier"/>
              </a:rPr>
              <a:t>predict.glm</a:t>
            </a:r>
            <a:r>
              <a:rPr/>
              <a:t> returns probabilities or frequencies. We can see these match actual incidence on training data.</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a:buNone/>
            </a:pP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Fallacy</a:t>
            </a:r>
          </a:p>
        </p:txBody>
      </p:sp>
      <p:sp>
        <p:nvSpPr>
          <p:cNvPr id="3" name="Content Placeholder 2"/>
          <p:cNvSpPr>
            <a:spLocks noGrp="1"/>
          </p:cNvSpPr>
          <p:nvPr>
            <p:ph idx="1"/>
          </p:nvPr>
        </p:nvSpPr>
        <p:spPr/>
        <p:txBody>
          <a:bodyPr/>
          <a:lstStyle/>
          <a:p>
            <a:pPr lvl="0" indent="0" marL="0">
              <a:buNone/>
            </a:pPr>
            <a:r>
              <a:rPr/>
              <a:t>In Python </a:t>
            </a:r>
            <a:r>
              <a:rPr>
                <a:latin typeface="Courier"/>
              </a:rPr>
              <a:t>.predict()</a:t>
            </a:r>
            <a:r>
              <a:rPr/>
              <a:t> returns the class label, which is defined as “1” if the probability is at least </a:t>
            </a:r>
            <a:r>
              <a:rPr>
                <a:latin typeface="Courier"/>
              </a:rPr>
              <a:t>0.5</a:t>
            </a:r>
            <a:r>
              <a:rPr/>
              <a:t> and “0” otherwise. There is absolutely no reason for the prevalence of this label to match the data set.</a:t>
            </a:r>
          </a:p>
          <a:p>
            <a:pPr lvl="0" indent="0">
              <a:buNone/>
            </a:pPr>
            <a:r>
              <a:rPr>
                <a:solidFill>
                  <a:srgbClr val="4758AB"/>
                </a:solidFill>
                <a:latin typeface="Courier"/>
              </a:rPr>
              <a:t>sum</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&gt;=</a:t>
            </a:r>
            <a:r>
              <a:rPr>
                <a:solidFill>
                  <a:srgbClr val="003B4F"/>
                </a:solidFill>
                <a:latin typeface="Courier"/>
              </a:rPr>
              <a:t> </a:t>
            </a:r>
            <a:r>
              <a:rPr>
                <a:solidFill>
                  <a:srgbClr val="AD0000"/>
                </a:solidFill>
                <a:latin typeface="Courier"/>
              </a:rPr>
              <a:t>0.5</a:t>
            </a:r>
            <a:r>
              <a:rPr>
                <a:solidFill>
                  <a:srgbClr val="003B4F"/>
                </a:solidFill>
                <a:latin typeface="Courier"/>
              </a:rPr>
              <a:t>) </a:t>
            </a:r>
            <a:r>
              <a:rPr>
                <a:solidFill>
                  <a:srgbClr val="5E5E5E"/>
                </a:solidFill>
                <a:latin typeface="Courier"/>
              </a:rPr>
              <a:t>*</a:t>
            </a:r>
            <a:br/>
            <a:r>
              <a:rPr>
                <a:solidFill>
                  <a:srgbClr val="003B4F"/>
                </a:solidFill>
                <a:latin typeface="Courier"/>
              </a:rPr>
              <a:t> d[</a:t>
            </a:r>
            <a:r>
              <a:rPr>
                <a:solidFill>
                  <a:srgbClr val="20794D"/>
                </a:solidFill>
                <a:latin typeface="Courier"/>
              </a:rPr>
              <a:t>"count"</a:t>
            </a:r>
            <a:r>
              <a:rPr>
                <a:solidFill>
                  <a:srgbClr val="003B4F"/>
                </a:solidFill>
                <a:latin typeface="Courier"/>
              </a:rPr>
              <a:t>]</a:t>
            </a:r>
            <a:b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0.03301997</a:t>
            </a:r>
          </a:p>
          <a:p>
            <a:pPr lvl="0" indent="0" marL="0">
              <a:buNone/>
            </a:pPr>
            <a:r>
              <a:rPr/>
              <a:t>For very imbalanced outcomes, this prevalence may in fact be zero.</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pointless fix</a:t>
            </a:r>
          </a:p>
        </p:txBody>
      </p:sp>
      <p:sp>
        <p:nvSpPr>
          <p:cNvPr id="3" name="Content Placeholder 2"/>
          <p:cNvSpPr>
            <a:spLocks noGrp="1"/>
          </p:cNvSpPr>
          <p:nvPr>
            <p:ph idx="1"/>
          </p:nvPr>
        </p:nvSpPr>
        <p:spPr/>
        <p:txBody>
          <a:bodyPr/>
          <a:lstStyle/>
          <a:p>
            <a:pPr lvl="0" indent="0" marL="0">
              <a:buNone/>
            </a:pPr>
            <a:r>
              <a:rPr/>
              <a:t>Because of the above problem many practitioners re-weight their training data to have the same number of positive and negative cases.</a:t>
            </a:r>
          </a:p>
          <a:p>
            <a:pPr lvl="0"/>
            <a:r>
              <a:rPr/>
              <a:t>This fix is unnecessary.</a:t>
            </a:r>
          </a:p>
          <a:p>
            <a:pPr lvl="1"/>
            <a:r>
              <a:rPr/>
              <a:t>However, it is a popular fix and writing articles how to perform this fix is a popular activity.</a:t>
            </a:r>
          </a:p>
          <a:p>
            <a:pPr lvl="0"/>
            <a:r>
              <a:rPr/>
              <a:t>The </a:t>
            </a:r>
            <a:r>
              <a:rPr i="1"/>
              <a:t>imagined</a:t>
            </a:r>
            <a:r>
              <a:rPr/>
              <a:t> need for the fix likely comes from thinking the useful output of a classifier is the class-label, when in fact the estimated probability is </a:t>
            </a:r>
            <a:r>
              <a:rPr i="1"/>
              <a:t>far</a:t>
            </a:r>
            <a:r>
              <a:rPr/>
              <a:t> more useful.</a:t>
            </a:r>
          </a:p>
          <a:p>
            <a:pPr lvl="0"/>
            <a:r>
              <a:rPr i="1"/>
              <a:t>Always</a:t>
            </a:r>
            <a:r>
              <a:rPr/>
              <a:t> insist on probabilities from classifiers, not “most likely class label.”</a:t>
            </a:r>
          </a:p>
          <a:p>
            <a:pPr lvl="1"/>
            <a:r>
              <a:rPr/>
              <a:t>One can always convert probabilities to labels later, but you can’t do the reverse.</a:t>
            </a:r>
          </a:p>
          <a:p>
            <a:pPr lvl="0" indent="0" marL="0">
              <a:buNone/>
            </a:pPr>
            <a:r>
              <a:rPr/>
              <a:t>More on the evils of binning when you don’t have a reason: </a:t>
            </a:r>
            <a:r>
              <a:rPr>
                <a:hlinkClick r:id="rId2"/>
              </a:rPr>
              <a:t>https://discourse.datamethods.org/t/categorizing-continuous-variables/3402</a:t>
            </a:r>
            <a:r>
              <a:rPr/>
              <a:t> (though I have used the technique as “poor man’s GAM”).</a:t>
            </a:r>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Underlying Problem</a:t>
            </a:r>
          </a:p>
        </p:txBody>
      </p:sp>
      <p:sp>
        <p:nvSpPr>
          <p:cNvPr id="3" name="Content Placeholder 2"/>
          <p:cNvSpPr>
            <a:spLocks noGrp="1"/>
          </p:cNvSpPr>
          <p:nvPr>
            <p:ph idx="1"/>
          </p:nvPr>
        </p:nvSpPr>
        <p:spPr/>
        <p:txBody>
          <a:bodyPr/>
          <a:lstStyle/>
          <a:p>
            <a:pPr lvl="0"/>
            <a:r>
              <a:rPr/>
              <a:t>The view that classifiers should return categories is pernicious nonsense.</a:t>
            </a:r>
          </a:p>
          <a:p>
            <a:pPr lvl="0"/>
            <a:r>
              <a:rPr/>
              <a:t>In English “accuracy” is a synonym for “quality.”</a:t>
            </a:r>
          </a:p>
          <a:p>
            <a:pPr lvl="0"/>
            <a:r>
              <a:rPr/>
              <a:t>Accuracy is the most commonly asked for goodness metric for classifiers.</a:t>
            </a:r>
          </a:p>
          <a:p>
            <a:pPr lvl="1"/>
            <a:r>
              <a:rPr/>
              <a:t>Accuracy is </a:t>
            </a:r>
            <a:r>
              <a:rPr i="1"/>
              <a:t>almost never</a:t>
            </a:r>
            <a:r>
              <a:rPr/>
              <a:t> the right metric when outcome classes are imbalanced</a:t>
            </a:r>
          </a:p>
          <a:p>
            <a:pPr lvl="0"/>
            <a:r>
              <a:rPr/>
              <a:t>Learn to use ROC/AUC as it tells you how often your classifier’s probability orders the outcomes correctly.</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lvl="0" indent="0" marL="0">
              <a:buNone/>
            </a:pPr>
            <a:r>
              <a:rPr/>
              <a:t>ROC plot</a:t>
            </a:r>
          </a:p>
        </p:txBody>
      </p:sp>
      <p:sp>
        <p:nvSpPr>
          <p:cNvPr id="4" name="Text Placeholder 3"/>
          <p:cNvSpPr>
            <a:spLocks noGrp="1"/>
          </p:cNvSpPr>
          <p:nvPr>
            <p:ph idx="2" sz="half" type="body"/>
          </p:nvPr>
        </p:nvSpPr>
        <p:spPr/>
        <p:txBody>
          <a:bodyPr/>
          <a:lstStyle/>
          <a:p>
            <a:pPr lvl="0" indent="0" marL="0">
              <a:buNone/>
            </a:pPr>
            <a:r>
              <a:rPr/>
              <a:t>Don’t bother learning the ROC plot until you are comfortable with sensitivity and specificity. All the information in the ROC plot is also in this easy to read plot.</a:t>
            </a:r>
          </a:p>
          <a:p>
            <a:pPr lvl="0" indent="0">
              <a:buNone/>
            </a:pPr>
            <a:r>
              <a:rPr>
                <a:solidFill>
                  <a:srgbClr val="003B4F"/>
                </a:solidFill>
                <a:latin typeface="Courier"/>
              </a:rPr>
              <a:t>d[</a:t>
            </a:r>
            <a:r>
              <a:rPr>
                <a:solidFill>
                  <a:srgbClr val="20794D"/>
                </a:solidFill>
                <a:latin typeface="Courier"/>
              </a:rPr>
              <a:t>"prediction"</a:t>
            </a:r>
            <a:r>
              <a:rPr>
                <a:solidFill>
                  <a:srgbClr val="003B4F"/>
                </a:solidFill>
                <a:latin typeface="Courier"/>
              </a:rPr>
              <a:t>] &lt;-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br/>
            <a:r>
              <a:rPr>
                <a:solidFill>
                  <a:srgbClr val="003B4F"/>
                </a:solidFill>
                <a:latin typeface="Courier"/>
              </a:rPr>
              <a:t>d_expanded &lt;- d[</a:t>
            </a:r>
            <a:r>
              <a:rPr>
                <a:solidFill>
                  <a:srgbClr val="4758AB"/>
                </a:solidFill>
                <a:latin typeface="Courier"/>
              </a:rPr>
              <a:t>rep</a:t>
            </a:r>
            <a:r>
              <a:rPr>
                <a:solidFill>
                  <a:srgbClr val="003B4F"/>
                </a:solidFill>
                <a:latin typeface="Courier"/>
              </a:rPr>
              <a:t>(</a:t>
            </a:r>
            <a:r>
              <a:rPr>
                <a:solidFill>
                  <a:srgbClr val="4758AB"/>
                </a:solidFill>
                <a:latin typeface="Courier"/>
              </a:rPr>
              <a:t>row.names</a:t>
            </a:r>
            <a:r>
              <a:rPr>
                <a:solidFill>
                  <a:srgbClr val="003B4F"/>
                </a:solidFill>
                <a:latin typeface="Courier"/>
              </a:rPr>
              <a:t>(d), d[[</a:t>
            </a:r>
            <a:r>
              <a:rPr>
                <a:solidFill>
                  <a:srgbClr val="20794D"/>
                </a:solidFill>
                <a:latin typeface="Courier"/>
              </a:rPr>
              <a:t>"count"</a:t>
            </a:r>
            <a:r>
              <a:rPr>
                <a:solidFill>
                  <a:srgbClr val="003B4F"/>
                </a:solidFill>
                <a:latin typeface="Courier"/>
              </a:rPr>
              <a:t>]]), ]</a:t>
            </a:r>
            <a:br/>
            <a:r>
              <a:rPr>
                <a:solidFill>
                  <a:srgbClr val="003B4F"/>
                </a:solidFill>
                <a:latin typeface="Courier"/>
              </a:rPr>
              <a:t>WVPlots</a:t>
            </a:r>
            <a:r>
              <a:rPr>
                <a:solidFill>
                  <a:srgbClr val="5E5E5E"/>
                </a:solidFill>
                <a:latin typeface="Courier"/>
              </a:rPr>
              <a:t>::</a:t>
            </a:r>
            <a:r>
              <a:rPr>
                <a:solidFill>
                  <a:srgbClr val="4758AB"/>
                </a:solidFill>
                <a:latin typeface="Courier"/>
              </a:rPr>
              <a:t>ThresholdPlot</a:t>
            </a:r>
            <a:r>
              <a:rPr>
                <a:solidFill>
                  <a:srgbClr val="003B4F"/>
                </a:solidFill>
                <a:latin typeface="Courier"/>
              </a:rPr>
              <a:t>(</a:t>
            </a:r>
            <a:br/>
            <a:r>
              <a:rPr>
                <a:solidFill>
                  <a:srgbClr val="003B4F"/>
                </a:solidFill>
                <a:latin typeface="Courier"/>
              </a:rPr>
              <a:t>  d_expanded, </a:t>
            </a:r>
            <a:br/>
            <a:r>
              <a:rPr>
                <a:solidFill>
                  <a:srgbClr val="003B4F"/>
                </a:solidFill>
                <a:latin typeface="Courier"/>
              </a:rPr>
              <a:t>  </a:t>
            </a:r>
            <a:r>
              <a:rPr>
                <a:solidFill>
                  <a:srgbClr val="657422"/>
                </a:solidFill>
                <a:latin typeface="Courier"/>
              </a:rPr>
              <a:t>xvar =</a:t>
            </a:r>
            <a:r>
              <a:rPr>
                <a:solidFill>
                  <a:srgbClr val="003B4F"/>
                </a:solidFill>
                <a:latin typeface="Courier"/>
              </a:rPr>
              <a:t> </a:t>
            </a:r>
            <a:r>
              <a:rPr>
                <a:solidFill>
                  <a:srgbClr val="20794D"/>
                </a:solidFill>
                <a:latin typeface="Courier"/>
              </a:rPr>
              <a:t>"prediction"</a:t>
            </a:r>
            <a:r>
              <a:rPr>
                <a:solidFill>
                  <a:srgbClr val="003B4F"/>
                </a:solidFill>
                <a:latin typeface="Courier"/>
              </a:rPr>
              <a:t>, </a:t>
            </a:r>
            <a:br/>
            <a:r>
              <a:rPr>
                <a:solidFill>
                  <a:srgbClr val="003B4F"/>
                </a:solidFill>
                <a:latin typeface="Courier"/>
              </a:rPr>
              <a:t>  </a:t>
            </a:r>
            <a:r>
              <a:rPr>
                <a:solidFill>
                  <a:srgbClr val="657422"/>
                </a:solidFill>
                <a:latin typeface="Courier"/>
              </a:rPr>
              <a:t>truthVar =</a:t>
            </a: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a:t>
            </a:r>
            <a:r>
              <a:rPr>
                <a:solidFill>
                  <a:srgbClr val="657422"/>
                </a:solidFill>
                <a:latin typeface="Courier"/>
              </a:rPr>
              <a:t>truth_target =</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003B4F"/>
                </a:solidFill>
                <a:latin typeface="Courier"/>
              </a:rPr>
              <a:t>  </a:t>
            </a:r>
            <a:r>
              <a:rPr>
                <a:solidFill>
                  <a:srgbClr val="657422"/>
                </a:solidFill>
                <a:latin typeface="Courier"/>
              </a:rPr>
              <a:t>title =</a:t>
            </a:r>
            <a:r>
              <a:rPr>
                <a:solidFill>
                  <a:srgbClr val="003B4F"/>
                </a:solidFill>
                <a:latin typeface="Courier"/>
              </a:rPr>
              <a:t> </a:t>
            </a:r>
            <a:r>
              <a:rPr>
                <a:solidFill>
                  <a:srgbClr val="20794D"/>
                </a:solidFill>
                <a:latin typeface="Courier"/>
              </a:rPr>
              <a:t>"sensitivity and specificity as a function of proposed threshold"</a:t>
            </a:r>
            <a:r>
              <a:rPr>
                <a:solidFill>
                  <a:srgbClr val="003B4F"/>
                </a:solidFill>
                <a:latin typeface="Courier"/>
              </a:rPr>
              <a:t>)</a:t>
            </a:r>
          </a:p>
        </p:txBody>
      </p:sp>
      <p:pic>
        <p:nvPicPr>
          <p:cNvPr descr="Street_Fighting_Statistics_files/figure-pptx/unnamed-chunk-26-1.png" id="0" name="Picture 1"/>
          <p:cNvPicPr>
            <a:picLocks noGrp="1" noChangeAspect="1"/>
          </p:cNvPicPr>
          <p:nvPr/>
        </p:nvPicPr>
        <p:blipFill>
          <a:blip r:embed="rId2"/>
          <a:stretch>
            <a:fillRect/>
          </a:stretch>
        </p:blipFill>
        <p:spPr bwMode="auto">
          <a:xfrm>
            <a:off x="2222500" y="2235200"/>
            <a:ext cx="4673600" cy="2336800"/>
          </a:xfrm>
          <a:prstGeom prst="rect">
            <a:avLst/>
          </a:prstGeom>
          <a:noFill/>
          <a:ln w="9525">
            <a:noFill/>
            <a:headEnd/>
            <a:tailEnd/>
          </a:ln>
        </p:spPr>
      </p:pic>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Time to Wrap Up</a:t>
            </a:r>
          </a:p>
        </p:txBody>
      </p:sp>
      <p:pic>
        <p:nvPicPr>
          <p:cNvPr descr="AlwaysHasBeen.jpg" id="0" name="Picture 1"/>
          <p:cNvPicPr>
            <a:picLocks noGrp="1" noChangeAspect="1"/>
          </p:cNvPicPr>
          <p:nvPr/>
        </p:nvPicPr>
        <p:blipFill>
          <a:blip r:embed="rId2"/>
          <a:stretch>
            <a:fillRect/>
          </a:stretch>
        </p:blipFill>
        <p:spPr bwMode="auto">
          <a:xfrm>
            <a:off x="1562100" y="1193800"/>
            <a:ext cx="60325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Statistics versus Data Science</a:t>
            </a:r>
          </a:p>
        </p:txBody>
      </p:sp>
      <p:sp>
        <p:nvSpPr>
          <p:cNvPr id="3" name="Content Placeholder 2"/>
          <p:cNvSpPr>
            <a:spLocks noGrp="1"/>
          </p:cNvSpPr>
          <p:nvPr>
            <p:ph idx="1"/>
          </p:nvPr>
        </p:nvSpPr>
        <p:spPr/>
        <p:txBody>
          <a:bodyPr/>
          <a:lstStyle/>
          <a:p>
            <a:pPr lvl="0" indent="0" marL="0">
              <a:buNone/>
            </a:pPr>
            <a:r>
              <a:rPr/>
              <a:t>There is a tension between statistics and data science.</a:t>
            </a:r>
          </a:p>
          <a:p>
            <a:pPr lvl="0"/>
            <a:r>
              <a:rPr/>
              <a:t>Statistics emphasizes model identification and inference.</a:t>
            </a:r>
          </a:p>
          <a:p>
            <a:pPr lvl="0"/>
            <a:r>
              <a:rPr/>
              <a:t>Data Science emphasizes quality of model predictions.</a:t>
            </a:r>
          </a:p>
          <a:p>
            <a:pPr lvl="0" indent="0" marL="0">
              <a:buNone/>
            </a:pPr>
            <a:r>
              <a:rPr i="1"/>
              <a:t>Either</a:t>
            </a:r>
            <a:r>
              <a:rPr/>
              <a:t> field can be made to look bad by judging it in terms of the other’s concerns. Neither field can claim priority in consulting (that would be operations research!).</a:t>
            </a:r>
          </a:p>
          <a:p>
            <a:pPr lvl="0" indent="0" marL="0">
              <a:buNone/>
            </a:pPr>
            <a:r>
              <a:rPr/>
              <a:t>I will show what it looks like to rush from data to building a predictive model (supervised machine learning). Also, I will demonstrate some of the joy of working fast in idiomatic R.</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a:t>
            </a:r>
          </a:p>
        </p:txBody>
      </p:sp>
      <p:sp>
        <p:nvSpPr>
          <p:cNvPr id="3" name="Content Placeholder 2"/>
          <p:cNvSpPr>
            <a:spLocks noGrp="1"/>
          </p:cNvSpPr>
          <p:nvPr>
            <p:ph idx="1"/>
          </p:nvPr>
        </p:nvSpPr>
        <p:spPr/>
        <p:txBody>
          <a:bodyPr/>
          <a:lstStyle/>
          <a:p>
            <a:pPr lvl="0"/>
            <a:r>
              <a:rPr/>
              <a:t>Be wary of applying too many or too few tricks in your statistical or data science practice.</a:t>
            </a:r>
          </a:p>
          <a:p>
            <a:pPr lvl="1"/>
            <a:r>
              <a:rPr/>
              <a:t>You may need some</a:t>
            </a:r>
          </a:p>
          <a:p>
            <a:pPr lvl="1"/>
            <a:r>
              <a:rPr/>
              <a:t>You should justify each one you use</a:t>
            </a:r>
          </a:p>
          <a:p>
            <a:pPr lvl="0"/>
            <a:r>
              <a:rPr/>
              <a:t>Statistics is the formal study of when samples correctly represent the population they are drawn from.</a:t>
            </a:r>
          </a:p>
          <a:p>
            <a:pPr lvl="0"/>
            <a:r>
              <a:rPr/>
              <a:t>Data Science is the optimistic application of machine learning methods at scale.</a:t>
            </a:r>
          </a:p>
          <a:p>
            <a:pPr lvl="0"/>
            <a:r>
              <a:rPr/>
              <a:t>Or: statisticians like to call </a:t>
            </a:r>
            <a:r>
              <a:rPr>
                <a:latin typeface="Courier"/>
              </a:rPr>
              <a:t>summary()</a:t>
            </a:r>
            <a:r>
              <a:rPr/>
              <a:t> and </a:t>
            </a:r>
            <a:r>
              <a:rPr>
                <a:latin typeface="Courier"/>
              </a:rPr>
              <a:t>anova()</a:t>
            </a:r>
            <a:r>
              <a:rPr/>
              <a:t>, data scientists are content to call </a:t>
            </a:r>
            <a:r>
              <a:rPr>
                <a:latin typeface="Courier"/>
              </a:rPr>
              <a:t>predict()</a:t>
            </a:r>
            <a:r>
              <a:rPr/>
              <a:t>.</a:t>
            </a:r>
          </a:p>
          <a:p>
            <a:pPr lvl="0"/>
            <a:r>
              <a:rPr/>
              <a:t>In either case, the fears of the practitioner don’t always match the fears of the theorist, </a:t>
            </a:r>
            <a:r>
              <a:rPr i="1"/>
              <a:t>and</a:t>
            </a:r>
            <a:r>
              <a:rPr/>
              <a:t> vice versa.</a:t>
            </a:r>
          </a:p>
        </p:txBody>
      </p:sp>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Some of our articles on these topics</a:t>
            </a:r>
          </a:p>
        </p:txBody>
      </p:sp>
      <p:sp>
        <p:nvSpPr>
          <p:cNvPr id="3" name="Content Placeholder 2"/>
          <p:cNvSpPr>
            <a:spLocks noGrp="1"/>
          </p:cNvSpPr>
          <p:nvPr>
            <p:ph idx="1"/>
          </p:nvPr>
        </p:nvSpPr>
        <p:spPr/>
        <p:txBody>
          <a:bodyPr/>
          <a:lstStyle/>
          <a:p>
            <a:pPr lvl="0" indent="0" marL="0">
              <a:buNone/>
            </a:pPr>
            <a:r>
              <a:rPr/>
              <a:t>Consider reading one, not all!!!</a:t>
            </a:r>
          </a:p>
          <a:p>
            <a:pPr lvl="0"/>
            <a:r>
              <a:rPr>
                <a:hlinkClick r:id="rId2"/>
              </a:rPr>
              <a:t>Nina Zumel: “I don’t think that means what you think it means;” Statistics to English Translation, Part 1: Accuracy Measures</a:t>
            </a:r>
            <a:r>
              <a:rPr/>
              <a:t>.</a:t>
            </a:r>
          </a:p>
          <a:p>
            <a:pPr lvl="0"/>
            <a:r>
              <a:rPr>
                <a:hlinkClick r:id="rId3"/>
              </a:rPr>
              <a:t>Nina Zumel: Squeezing the Most Utility from Your Models</a:t>
            </a:r>
            <a:r>
              <a:rPr/>
              <a:t>.</a:t>
            </a:r>
          </a:p>
          <a:p>
            <a:pPr lvl="0"/>
            <a:r>
              <a:rPr>
                <a:hlinkClick r:id="rId4"/>
              </a:rPr>
              <a:t>Nina Zumel: Does Balancing Classes Improve Classifier Performance?</a:t>
            </a:r>
          </a:p>
          <a:p>
            <a:pPr lvl="0"/>
            <a:r>
              <a:rPr>
                <a:hlinkClick r:id="rId5"/>
              </a:rPr>
              <a:t>Nina Zumel: Link Functions versus Data Transforms.</a:t>
            </a:r>
          </a:p>
          <a:p>
            <a:pPr lvl="0"/>
            <a:r>
              <a:rPr>
                <a:hlinkClick r:id="rId6"/>
              </a:rPr>
              <a:t>Nina Zumel: The Simpler Derivation of Logistic Regression</a:t>
            </a:r>
            <a:r>
              <a:rPr/>
              <a:t>.</a:t>
            </a:r>
          </a:p>
          <a:p>
            <a:pPr lvl="0"/>
            <a:r>
              <a:rPr>
                <a:hlinkClick r:id="rId7"/>
              </a:rPr>
              <a:t>vtreat for R</a:t>
            </a:r>
            <a:r>
              <a:rPr/>
              <a:t>, </a:t>
            </a:r>
            <a:r>
              <a:rPr>
                <a:hlinkClick r:id="rId8"/>
              </a:rPr>
              <a:t>vtreat for Python</a:t>
            </a:r>
            <a:r>
              <a:rPr/>
              <a:t> (our own super trick for re-coding high cardinality categorical variables!)</a:t>
            </a:r>
          </a:p>
          <a:p>
            <a:pPr lvl="0"/>
            <a:r>
              <a:rPr>
                <a:hlinkClick r:id="rId9"/>
              </a:rPr>
              <a:t>John Mount: Can a classifier that never says “yes” be useful?</a:t>
            </a:r>
          </a:p>
          <a:p>
            <a:pPr lvl="0"/>
            <a:r>
              <a:rPr>
                <a:hlinkClick r:id="rId10"/>
              </a:rPr>
              <a:t>John Mount: When Cross-Validation is More Powerful than Regularization.</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Supervised Machine Learning</a:t>
            </a:r>
          </a:p>
        </p:txBody>
      </p:sp>
      <p:sp>
        <p:nvSpPr>
          <p:cNvPr id="3" name="Content Placeholder 2"/>
          <p:cNvSpPr>
            <a:spLocks noGrp="1"/>
          </p:cNvSpPr>
          <p:nvPr>
            <p:ph idx="1"/>
          </p:nvPr>
        </p:nvSpPr>
        <p:spPr/>
        <p:txBody>
          <a:bodyPr/>
          <a:lstStyle/>
          <a:p>
            <a:pPr lvl="0" indent="0" marL="0">
              <a:buNone/>
            </a:pPr>
            <a:r>
              <a:rPr/>
              <a:t>The task data scientists tend to be interested in is “supervised machine learning.”</a:t>
            </a:r>
          </a:p>
          <a:p>
            <a:pPr lvl="0"/>
            <a:r>
              <a:rPr/>
              <a:t>You are shown a table with rows of the form </a:t>
            </a:r>
            <a:r>
              <a:rPr>
                <a:latin typeface="Courier"/>
              </a:rPr>
              <a:t>(X, y)</a:t>
            </a:r>
            <a:r>
              <a:rPr/>
              <a:t>: try to find a function that that </a:t>
            </a:r>
            <a:r>
              <a:rPr>
                <a:latin typeface="Courier"/>
              </a:rPr>
              <a:t>f(X) ~ y</a:t>
            </a:r>
            <a:r>
              <a:rPr/>
              <a:t>.</a:t>
            </a:r>
          </a:p>
          <a:p>
            <a:pPr lvl="0" indent="0" marL="0">
              <a:buNone/>
            </a:pPr>
            <a:r>
              <a:rPr/>
              <a:t>Examples:</a:t>
            </a:r>
          </a:p>
          <a:p>
            <a:pPr lvl="0"/>
            <a:r>
              <a:rPr/>
              <a:t>Predicting childrens’ heights from parents’ heights.</a:t>
            </a:r>
          </a:p>
          <a:p>
            <a:pPr lvl="0"/>
            <a:r>
              <a:rPr/>
              <a:t>Predicting cancer risk.</a:t>
            </a:r>
          </a:p>
          <a:p>
            <a:pPr lvl="0"/>
            <a:r>
              <a:rPr/>
              <a:t>Predicting the probability of clicking on an online advertisement.</a:t>
            </a:r>
          </a:p>
          <a:p>
            <a:pPr lvl="0"/>
            <a:r>
              <a:rPr/>
              <a:t>Mapping a picture to a description (f(X) ~ y)</a:t>
            </a:r>
          </a:p>
          <a:p>
            <a:pPr lvl="0"/>
            <a:r>
              <a:rPr/>
              <a:t>Mapping a description to picture (f(y) ~ X)</a:t>
            </a:r>
          </a:p>
          <a:p>
            <a:pPr lvl="0" indent="0" marL="0">
              <a:buNone/>
            </a:pPr>
            <a:r>
              <a:rPr/>
              <a:t>(tends to ignore issues of cause!)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lvl="0" indent="0" marL="0">
              <a:buNone/>
            </a:pPr>
            <a:r>
              <a:rPr/>
              <a:t>Problems and Practices</a:t>
            </a:r>
          </a:p>
        </p:txBody>
      </p:sp>
      <p:sp>
        <p:nvSpPr>
          <p:cNvPr id="4" name="Text Placeholder 3"/>
          <p:cNvSpPr>
            <a:spLocks noGrp="1"/>
          </p:cNvSpPr>
          <p:nvPr>
            <p:ph idx="2" sz="half" type="body"/>
          </p:nvPr>
        </p:nvSpPr>
        <p:spPr/>
        <p:txBody>
          <a:bodyPr/>
          <a:lstStyle/>
          <a:p>
            <a:pPr lvl="0" indent="0" marL="0">
              <a:buNone/>
            </a:pPr>
            <a:r>
              <a:rPr/>
              <a:t>Judging a process merely by the results can simplify things, but also obscure important distinctions. This is the risk of “fit to finish” processes that are judged only on their final output.</a:t>
            </a:r>
          </a:p>
          <a:p>
            <a:pPr lvl="0" indent="0" marL="0">
              <a:buNone/>
            </a:pPr>
            <a:r>
              <a:rPr/>
              <a:t>It can seem that the practice of data science is memorizing an infinite number of arcane rituals. Many of the tool suppliers </a:t>
            </a:r>
            <a:r>
              <a:rPr i="1"/>
              <a:t>would like it to be that way</a:t>
            </a:r>
            <a:r>
              <a:rPr/>
              <a:t>.</a:t>
            </a:r>
          </a:p>
          <a:p>
            <a:pPr lvl="0" indent="0" marL="0">
              <a:buNone/>
            </a:pPr>
            <a:r>
              <a:rPr/>
              <a:t>Instead of this magical thinking, organize procedures by what they purport to fix.</a:t>
            </a:r>
          </a:p>
        </p:txBody>
      </p:sp>
      <p:pic>
        <p:nvPicPr>
          <p:cNvPr descr="fig:  GregorSailer_ThePotemkinVillage_3_1600_c.jpg" id="0" name="Picture 1"/>
          <p:cNvPicPr>
            <a:picLocks noGrp="1" noChangeAspect="1"/>
          </p:cNvPicPr>
          <p:nvPr/>
        </p:nvPicPr>
        <p:blipFill>
          <a:blip r:embed="rId2"/>
          <a:stretch>
            <a:fillRect/>
          </a:stretch>
        </p:blipFill>
        <p:spPr bwMode="auto">
          <a:xfrm>
            <a:off x="3416300" y="2235200"/>
            <a:ext cx="2286000" cy="1828800"/>
          </a:xfrm>
          <a:prstGeom prst="rect">
            <a:avLst/>
          </a:prstGeom>
          <a:noFill/>
          <a:ln w="9525">
            <a:noFill/>
            <a:headEnd/>
            <a:tailEnd/>
          </a:ln>
        </p:spPr>
      </p:pic>
      <p:sp>
        <p:nvSpPr>
          <p:cNvPr id="1" name="TextBox 3"/>
          <p:cNvSpPr txBox="1"/>
          <p:nvPr/>
        </p:nvSpPr>
        <p:spPr>
          <a:xfrm>
            <a:off x="444500" y="4064000"/>
            <a:ext cx="8229600" cy="508000"/>
          </a:xfrm>
          <a:prstGeom prst="rect">
            <a:avLst/>
          </a:prstGeom>
          <a:noFill/>
        </p:spPr>
        <p:txBody>
          <a:bodyPr/>
          <a:lstStyle/>
          <a:p>
            <a:pPr lvl="0" indent="0" marL="0" algn="ctr">
              <a:buNone/>
            </a:pPr>
            <a:r>
              <a:rPr/>
              <a:t>Gregor Sailer, The Potemkin Village</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Fixes by what they Purport to Fix</a:t>
            </a:r>
          </a:p>
        </p:txBody>
      </p:sp>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4114800"/>
                <a:gridCol w="4114800"/>
              </a:tblGrid>
              <a:tr h="0">
                <a:tc>
                  <a:txBody>
                    <a:bodyPr/>
                    <a:lstStyle/>
                    <a:p>
                      <a:pPr lvl="0" indent="0" marL="0">
                        <a:buNone/>
                      </a:pPr>
                      <a:r>
                        <a:rPr/>
                        <a:t>defensive ritual(s)</a:t>
                      </a:r>
                    </a:p>
                  </a:txBody>
                  <a:tcPr/>
                </a:tc>
                <a:tc>
                  <a:txBody>
                    <a:bodyPr/>
                    <a:lstStyle/>
                    <a:p>
                      <a:pPr lvl="0" indent="0" marL="0">
                        <a:buNone/>
                      </a:pPr>
                      <a:r>
                        <a:rPr/>
                        <a:t>legitimate fear(s)</a:t>
                      </a:r>
                    </a:p>
                  </a:txBody>
                  <a:tcPr/>
                </a:tc>
              </a:tr>
              <a:tr h="0">
                <a:tc>
                  <a:txBody>
                    <a:bodyPr/>
                    <a:lstStyle/>
                    <a:p>
                      <a:pPr lvl="0" indent="0" marL="0">
                        <a:buNone/>
                      </a:pPr>
                      <a:r>
                        <a:rPr b="1"/>
                        <a:t>regularization</a:t>
                      </a:r>
                      <a:r>
                        <a:rPr/>
                        <a:t>, variable pruning, principal components analysis</a:t>
                      </a:r>
                    </a:p>
                  </a:txBody>
                </a:tc>
                <a:tc>
                  <a:txBody>
                    <a:bodyPr/>
                    <a:lstStyle/>
                    <a:p>
                      <a:pPr lvl="0" indent="0" marL="0">
                        <a:buNone/>
                      </a:pPr>
                      <a:r>
                        <a:rPr/>
                        <a:t>over-fit, </a:t>
                      </a:r>
                      <a:r>
                        <a:rPr b="1"/>
                        <a:t>co-linear variables</a:t>
                      </a:r>
                    </a:p>
                  </a:txBody>
                </a:tc>
              </a:tr>
              <a:tr h="0">
                <a:tc>
                  <a:txBody>
                    <a:bodyPr/>
                    <a:lstStyle/>
                    <a:p>
                      <a:pPr lvl="0" indent="0" marL="0">
                        <a:buNone/>
                      </a:pPr>
                      <a:r>
                        <a:rPr/>
                        <a:t>out of sample evaluation, cross methods, ensemble methods, bagging, maximum entropy methods</a:t>
                      </a:r>
                    </a:p>
                  </a:txBody>
                </a:tc>
                <a:tc>
                  <a:txBody>
                    <a:bodyPr/>
                    <a:lstStyle/>
                    <a:p>
                      <a:pPr lvl="0" indent="0" marL="0">
                        <a:buNone/>
                      </a:pPr>
                      <a:r>
                        <a:rPr/>
                        <a:t>over-fit</a:t>
                      </a:r>
                    </a:p>
                  </a:txBody>
                </a:tc>
              </a:tr>
              <a:tr h="0">
                <a:tc>
                  <a:txBody>
                    <a:bodyPr/>
                    <a:lstStyle/>
                    <a:p>
                      <a:pPr lvl="0" indent="0" marL="0">
                        <a:buNone/>
                      </a:pPr>
                      <a:r>
                        <a:rPr b="1"/>
                        <a:t>re-weighting data</a:t>
                      </a:r>
                    </a:p>
                  </a:txBody>
                </a:tc>
                <a:tc>
                  <a:txBody>
                    <a:bodyPr/>
                    <a:lstStyle/>
                    <a:p>
                      <a:pPr lvl="0" indent="0" marL="0">
                        <a:buNone/>
                      </a:pPr>
                      <a:r>
                        <a:rPr/>
                        <a:t>heteroskedastic errors, concept drift, </a:t>
                      </a:r>
                      <a:r>
                        <a:rPr b="1"/>
                        <a:t>unbalanced classification classes</a:t>
                      </a:r>
                    </a:p>
                  </a:txBody>
                </a:tc>
              </a:tr>
              <a:tr h="0">
                <a:tc>
                  <a:txBody>
                    <a:bodyPr/>
                    <a:lstStyle/>
                    <a:p>
                      <a:pPr lvl="0" indent="0" marL="0">
                        <a:buNone/>
                      </a:pPr>
                      <a:r>
                        <a:rPr/>
                        <a:t>non-linear outcome transforms, neural nets, tree methods</a:t>
                      </a:r>
                    </a:p>
                  </a:txBody>
                </a:tc>
                <a:tc>
                  <a:txBody>
                    <a:bodyPr/>
                    <a:lstStyle/>
                    <a:p>
                      <a:pPr lvl="0" indent="0" marL="0">
                        <a:buNone/>
                      </a:pPr>
                      <a:r>
                        <a:rPr/>
                        <a:t>heteroskedastic errors, non-linear response structure</a:t>
                      </a:r>
                    </a:p>
                  </a:txBody>
                </a:tc>
              </a:tr>
              <a:tr h="0">
                <a:tc>
                  <a:txBody>
                    <a:bodyPr/>
                    <a:lstStyle/>
                    <a:p>
                      <a:pPr lvl="0" indent="0" marL="0">
                        <a:buNone/>
                      </a:pPr>
                      <a:r>
                        <a:rPr/>
                        <a:t>interactions, machine learning, neural nets, tree methods, boosting, stacking</a:t>
                      </a:r>
                    </a:p>
                  </a:txBody>
                </a:tc>
                <a:tc>
                  <a:txBody>
                    <a:bodyPr/>
                    <a:lstStyle/>
                    <a:p>
                      <a:pPr lvl="0" indent="0" marL="0">
                        <a:buNone/>
                      </a:pPr>
                      <a:r>
                        <a:rPr/>
                        <a:t>under-expressive models, don’t know structure of relation</a:t>
                      </a:r>
                    </a:p>
                  </a:txBody>
                </a:tc>
              </a:tr>
              <a:tr h="0">
                <a:tc>
                  <a:txBody>
                    <a:bodyPr/>
                    <a:lstStyle/>
                    <a:p>
                      <a:pPr lvl="0" indent="0" marL="0">
                        <a:buNone/>
                      </a:pPr>
                      <a:r>
                        <a:rPr/>
                        <a:t>hyper parameter search</a:t>
                      </a:r>
                    </a:p>
                  </a:txBody>
                </a:tc>
                <a:tc>
                  <a:txBody>
                    <a:bodyPr/>
                    <a:lstStyle/>
                    <a:p>
                      <a:pPr lvl="0" indent="0" marL="0">
                        <a:buNone/>
                      </a:pPr>
                      <a:r>
                        <a:rPr/>
                        <a:t>unstable models, under-specified modeling techniques</a:t>
                      </a:r>
                    </a:p>
                  </a:txBody>
                </a:tc>
              </a:tr>
              <a:tr h="0">
                <a:tc>
                  <a:txBody>
                    <a:bodyPr/>
                    <a:lstStyle/>
                    <a:p>
                      <a:pPr lvl="0" indent="0" marL="0">
                        <a:buNone/>
                      </a:pPr>
                      <a:r>
                        <a:rPr/>
                        <a:t>Bayesian inference</a:t>
                      </a:r>
                    </a:p>
                  </a:txBody>
                </a:tc>
                <a:tc>
                  <a:txBody>
                    <a:bodyPr/>
                    <a:lstStyle/>
                    <a:p>
                      <a:pPr lvl="0" indent="0" marL="0">
                        <a:buNone/>
                      </a:pPr>
                      <a:r>
                        <a:rPr/>
                        <a:t>neglecting prior knowledge and unobserved state</a:t>
                      </a:r>
                    </a:p>
                  </a:txBody>
                </a:tc>
              </a:tr>
            </a:tbl>
          </a:graphicData>
        </a:graphic>
      </p:graphicFrame>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This Talk</a:t>
            </a:r>
          </a:p>
        </p:txBody>
      </p:sp>
      <p:sp>
        <p:nvSpPr>
          <p:cNvPr id="3" name="Content Placeholder 2"/>
          <p:cNvSpPr>
            <a:spLocks noGrp="1"/>
          </p:cNvSpPr>
          <p:nvPr>
            <p:ph idx="1"/>
          </p:nvPr>
        </p:nvSpPr>
        <p:spPr/>
        <p:txBody>
          <a:bodyPr/>
          <a:lstStyle/>
          <a:p>
            <a:pPr lvl="0" indent="0" marL="0">
              <a:buNone/>
            </a:pPr>
            <a:r>
              <a:rPr/>
              <a:t>In this talk I’ll discuss predictive modeling, and two of the earlier bugbears:</a:t>
            </a:r>
          </a:p>
          <a:p>
            <a:pPr lvl="0"/>
            <a:r>
              <a:rPr/>
              <a:t>co-linear variables</a:t>
            </a:r>
          </a:p>
          <a:p>
            <a:pPr lvl="0"/>
            <a:r>
              <a:rPr/>
              <a:t>unbalanced classification classes</a:t>
            </a:r>
          </a:p>
          <a:p>
            <a:pPr lvl="0" indent="0" marL="0">
              <a:buNone/>
            </a:pPr>
            <a:r>
              <a:rPr/>
              <a:t>This is a chance to review some “street fighting statistics in R.”</a:t>
            </a:r>
          </a:p>
          <a:p>
            <a:pPr lvl="0" indent="0" marL="0">
              <a:buNone/>
            </a:pPr>
            <a:r>
              <a:rPr/>
              <a:t>All slides and material here: </a:t>
            </a:r>
            <a:r>
              <a:rPr>
                <a:hlinkClick r:id="rId2"/>
              </a:rPr>
              <a:t>https://github.com/WinVector/Examples/tree/main/Street_Fighting_Statistics</a:t>
            </a:r>
            <a:r>
              <a:rPr/>
              <a:t>.</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lvl="0" indent="0" marL="0">
              <a:buNone/>
            </a:pPr>
            <a:r>
              <a:rPr/>
              <a:t>Co-Linear Variables</a:t>
            </a:r>
          </a:p>
        </p:txBody>
      </p:sp>
      <p:sp>
        <p:nvSpPr>
          <p:cNvPr id="4" name="Text Placeholder 3"/>
          <p:cNvSpPr>
            <a:spLocks noGrp="1"/>
          </p:cNvSpPr>
          <p:nvPr>
            <p:ph idx="2" sz="half" type="body"/>
          </p:nvPr>
        </p:nvSpPr>
        <p:spPr/>
        <p:txBody>
          <a:bodyPr/>
          <a:lstStyle/>
          <a:p>
            <a:pPr lvl="0" indent="0" marL="0">
              <a:buNone/>
            </a:pPr>
            <a:r>
              <a:rPr/>
              <a:t>Variables that imitate each other, which to use?</a:t>
            </a:r>
          </a:p>
        </p:txBody>
      </p:sp>
      <p:pic>
        <p:nvPicPr>
          <p:cNvPr descr="spider_man.jpg" id="0" name="Picture 1"/>
          <p:cNvPicPr>
            <a:picLocks noGrp="1" noChangeAspect="1"/>
          </p:cNvPicPr>
          <p:nvPr/>
        </p:nvPicPr>
        <p:blipFill>
          <a:blip r:embed="rId2"/>
          <a:stretch>
            <a:fillRect/>
          </a:stretch>
        </p:blipFill>
        <p:spPr bwMode="auto">
          <a:xfrm>
            <a:off x="2108200" y="2235200"/>
            <a:ext cx="4902200" cy="23368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lvl="0" indent="0" marL="0">
              <a:buNone/>
            </a:pPr>
            <a:r>
              <a:rPr/>
              <a:t>Co-Linear Variables, some data</a:t>
            </a:r>
          </a:p>
        </p:txBody>
      </p:sp>
      <p:sp>
        <p:nvSpPr>
          <p:cNvPr id="4" name="Text Placeholder 3"/>
          <p:cNvSpPr>
            <a:spLocks noGrp="1"/>
          </p:cNvSpPr>
          <p:nvPr>
            <p:ph idx="2" sz="half" type="body"/>
          </p:nvPr>
        </p:nvSpPr>
        <p:spPr/>
        <p:txBody>
          <a:bodyPr/>
          <a:lstStyle/>
          <a:p>
            <a:pPr lvl="0" indent="0" marL="0">
              <a:buNone/>
            </a:pPr>
            <a:r>
              <a:rPr/>
              <a:t>Consider the following famous data set, Galton’s height data. Galton didn’t start with multi-variate regression, so he introduced a variable called “mid_parent”.</a:t>
            </a:r>
          </a:p>
          <a:p>
            <a:pPr lvl="0" indent="0">
              <a:buNone/>
            </a:pPr>
            <a:r>
              <a:rPr>
                <a:solidFill>
                  <a:srgbClr val="003B4F"/>
                </a:solidFill>
                <a:latin typeface="Courier"/>
              </a:rPr>
              <a:t>d &lt;- </a:t>
            </a:r>
            <a:r>
              <a:rPr>
                <a:solidFill>
                  <a:srgbClr val="4758AB"/>
                </a:solidFill>
                <a:latin typeface="Courier"/>
              </a:rPr>
              <a:t>read.table</a:t>
            </a:r>
            <a:r>
              <a:rPr>
                <a:solidFill>
                  <a:srgbClr val="003B4F"/>
                </a:solidFill>
                <a:latin typeface="Courier"/>
              </a:rPr>
              <a:t>(</a:t>
            </a:r>
            <a:r>
              <a:rPr>
                <a:solidFill>
                  <a:srgbClr val="20794D"/>
                </a:solidFill>
                <a:latin typeface="Courier"/>
              </a:rPr>
              <a:t>"galton-stata11.tab"</a:t>
            </a:r>
            <a:r>
              <a:rPr>
                <a:solidFill>
                  <a:srgbClr val="003B4F"/>
                </a:solidFill>
                <a:latin typeface="Courier"/>
              </a:rPr>
              <a:t>, </a:t>
            </a:r>
            <a:r>
              <a:rPr>
                <a:solidFill>
                  <a:srgbClr val="657422"/>
                </a:solidFill>
                <a:latin typeface="Courier"/>
              </a:rPr>
              <a:t>header =</a:t>
            </a:r>
            <a:r>
              <a:rPr>
                <a:solidFill>
                  <a:srgbClr val="003B4F"/>
                </a:solidFill>
                <a:latin typeface="Courier"/>
              </a:rPr>
              <a:t> </a:t>
            </a:r>
            <a:r>
              <a:rPr>
                <a:solidFill>
                  <a:srgbClr val="8F5902"/>
                </a:solidFill>
                <a:latin typeface="Courier"/>
              </a:rPr>
              <a:t>TRUE</a:t>
            </a:r>
            <a:r>
              <a:rPr>
                <a:solidFill>
                  <a:srgbClr val="003B4F"/>
                </a:solidFill>
                <a:latin typeface="Courier"/>
              </a:rPr>
              <a:t>)</a:t>
            </a:r>
            <a:br/>
            <a:r>
              <a:rPr>
                <a:solidFill>
                  <a:srgbClr val="003B4F"/>
                </a:solidFill>
                <a:latin typeface="Courier"/>
              </a:rPr>
              <a:t>d</a:t>
            </a:r>
            <a:r>
              <a:rPr>
                <a:solidFill>
                  <a:srgbClr val="5E5E5E"/>
                </a:solidFill>
                <a:latin typeface="Courier"/>
              </a:rPr>
              <a:t>$</a:t>
            </a:r>
            <a:r>
              <a:rPr>
                <a:solidFill>
                  <a:srgbClr val="003B4F"/>
                </a:solidFill>
                <a:latin typeface="Courier"/>
              </a:rPr>
              <a:t>mid_parent = (d</a:t>
            </a:r>
            <a:r>
              <a:rPr>
                <a:solidFill>
                  <a:srgbClr val="5E5E5E"/>
                </a:solidFill>
                <a:latin typeface="Courier"/>
              </a:rPr>
              <a:t>$</a:t>
            </a:r>
            <a:r>
              <a:rPr>
                <a:solidFill>
                  <a:srgbClr val="003B4F"/>
                </a:solidFill>
                <a:latin typeface="Courier"/>
              </a:rPr>
              <a:t>father </a:t>
            </a:r>
            <a:r>
              <a:rPr>
                <a:solidFill>
                  <a:srgbClr val="5E5E5E"/>
                </a:solidFill>
                <a:latin typeface="Courier"/>
              </a:rPr>
              <a:t>+</a:t>
            </a:r>
            <a:r>
              <a:rPr>
                <a:solidFill>
                  <a:srgbClr val="003B4F"/>
                </a:solidFill>
                <a:latin typeface="Courier"/>
              </a:rPr>
              <a:t> </a:t>
            </a:r>
            <a:r>
              <a:rPr>
                <a:solidFill>
                  <a:srgbClr val="AD0000"/>
                </a:solidFill>
                <a:latin typeface="Courier"/>
              </a:rPr>
              <a:t>1.08</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5E5E5E"/>
                </a:solidFill>
                <a:latin typeface="Courier"/>
              </a:rPr>
              <a:t>$</a:t>
            </a:r>
            <a:r>
              <a:rPr>
                <a:solidFill>
                  <a:srgbClr val="003B4F"/>
                </a:solidFill>
                <a:latin typeface="Courier"/>
              </a:rPr>
              <a:t>mother) </a:t>
            </a:r>
            <a:r>
              <a:rPr>
                <a:solidFill>
                  <a:srgbClr val="5E5E5E"/>
                </a:solidFill>
                <a:latin typeface="Courier"/>
              </a:rPr>
              <a:t>/</a:t>
            </a:r>
            <a:r>
              <a:rPr>
                <a:solidFill>
                  <a:srgbClr val="003B4F"/>
                </a:solidFill>
                <a:latin typeface="Courier"/>
              </a:rPr>
              <a:t> </a:t>
            </a:r>
            <a:r>
              <a:rPr>
                <a:solidFill>
                  <a:srgbClr val="AD0000"/>
                </a:solidFill>
                <a:latin typeface="Courier"/>
              </a:rPr>
              <a:t>2</a:t>
            </a:r>
            <a:br/>
            <a:r>
              <a:rPr>
                <a:solidFill>
                  <a:srgbClr val="003B4F"/>
                </a:solidFill>
                <a:latin typeface="Courier"/>
              </a:rPr>
              <a:t>d </a:t>
            </a:r>
            <a:r>
              <a:rPr>
                <a:solidFill>
                  <a:srgbClr val="5E5E5E"/>
                </a:solidFill>
                <a:latin typeface="Courier"/>
              </a:rPr>
              <a:t>|&gt;</a:t>
            </a:r>
            <a:r>
              <a:rPr>
                <a:solidFill>
                  <a:srgbClr val="003B4F"/>
                </a:solidFill>
                <a:latin typeface="Courier"/>
              </a:rPr>
              <a:t> </a:t>
            </a:r>
            <a:r>
              <a:rPr>
                <a:solidFill>
                  <a:srgbClr val="4758AB"/>
                </a:solidFill>
                <a:latin typeface="Courier"/>
              </a:rPr>
              <a:t>head</a:t>
            </a:r>
            <a:r>
              <a:rPr>
                <a:solidFill>
                  <a:srgbClr val="003B4F"/>
                </a:solidFill>
                <a:latin typeface="Courier"/>
              </a:rPr>
              <a:t>()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229600" cy="2336800"/>
        </p:xfrm>
        <a:graphic>
          <a:graphicData uri="http://schemas.openxmlformats.org/drawingml/2006/table">
            <a:tbl>
              <a:tblPr firstRow="1" bandRow="1">
                <a:tableStyleId>{5C22544A-7EE6-4342-B048-85BDC9FD1C3A}</a:tableStyleId>
              </a:tblPr>
              <a:tblGrid>
                <a:gridCol w="914400"/>
                <a:gridCol w="914400"/>
                <a:gridCol w="914400"/>
                <a:gridCol w="914400"/>
                <a:gridCol w="914400"/>
                <a:gridCol w="914400"/>
                <a:gridCol w="914400"/>
                <a:gridCol w="914400"/>
                <a:gridCol w="914400"/>
              </a:tblGrid>
              <a:tr h="0">
                <a:tc>
                  <a:txBody>
                    <a:bodyPr/>
                    <a:lstStyle/>
                    <a:p>
                      <a:pPr lvl="0" indent="0" marL="0" algn="l">
                        <a:buNone/>
                      </a:pPr>
                      <a:r>
                        <a:rPr/>
                        <a:t>family</a:t>
                      </a:r>
                    </a:p>
                  </a:txBody>
                  <a:tcPr/>
                </a:tc>
                <a:tc>
                  <a:txBody>
                    <a:bodyPr/>
                    <a:lstStyle/>
                    <a:p>
                      <a:pPr lvl="0" indent="0" marL="0" algn="r">
                        <a:buNone/>
                      </a:pPr>
                      <a:r>
                        <a:rPr/>
                        <a:t>father</a:t>
                      </a:r>
                    </a:p>
                  </a:txBody>
                  <a:tcPr/>
                </a:tc>
                <a:tc>
                  <a:txBody>
                    <a:bodyPr/>
                    <a:lstStyle/>
                    <a:p>
                      <a:pPr lvl="0" indent="0" marL="0" algn="r">
                        <a:buNone/>
                      </a:pPr>
                      <a:r>
                        <a:rPr/>
                        <a:t>mother</a:t>
                      </a:r>
                    </a:p>
                  </a:txBody>
                  <a:tcPr/>
                </a:tc>
                <a:tc>
                  <a:txBody>
                    <a:bodyPr/>
                    <a:lstStyle/>
                    <a:p>
                      <a:pPr lvl="0" indent="0" marL="0" algn="l">
                        <a:buNone/>
                      </a:pPr>
                      <a:r>
                        <a:rPr/>
                        <a:t>gender</a:t>
                      </a:r>
                    </a:p>
                  </a:txBody>
                  <a:tcPr/>
                </a:tc>
                <a:tc>
                  <a:txBody>
                    <a:bodyPr/>
                    <a:lstStyle/>
                    <a:p>
                      <a:pPr lvl="0" indent="0" marL="0" algn="r">
                        <a:buNone/>
                      </a:pPr>
                      <a:r>
                        <a:rPr/>
                        <a:t>height</a:t>
                      </a:r>
                    </a:p>
                  </a:txBody>
                  <a:tcPr/>
                </a:tc>
                <a:tc>
                  <a:txBody>
                    <a:bodyPr/>
                    <a:lstStyle/>
                    <a:p>
                      <a:pPr lvl="0" indent="0" marL="0" algn="r">
                        <a:buNone/>
                      </a:pPr>
                      <a:r>
                        <a:rPr/>
                        <a:t>kids</a:t>
                      </a:r>
                    </a:p>
                  </a:txBody>
                  <a:tcPr/>
                </a:tc>
                <a:tc>
                  <a:txBody>
                    <a:bodyPr/>
                    <a:lstStyle/>
                    <a:p>
                      <a:pPr lvl="0" indent="0" marL="0" algn="r">
                        <a:buNone/>
                      </a:pPr>
                      <a:r>
                        <a:rPr/>
                        <a:t>male</a:t>
                      </a:r>
                    </a:p>
                  </a:txBody>
                  <a:tcPr/>
                </a:tc>
                <a:tc>
                  <a:txBody>
                    <a:bodyPr/>
                    <a:lstStyle/>
                    <a:p>
                      <a:pPr lvl="0" indent="0" marL="0" algn="r">
                        <a:buNone/>
                      </a:pPr>
                      <a:r>
                        <a:rPr/>
                        <a:t>female</a:t>
                      </a:r>
                    </a:p>
                  </a:txBody>
                  <a:tcPr/>
                </a:tc>
                <a:tc>
                  <a:txBody>
                    <a:bodyPr/>
                    <a:lstStyle/>
                    <a:p>
                      <a:pPr lvl="0" indent="0" marL="0" algn="r">
                        <a:buNone/>
                      </a:pPr>
                      <a:r>
                        <a:rPr/>
                        <a:t>mid_parent</a:t>
                      </a:r>
                    </a:p>
                  </a:txBody>
                  <a:tcPr/>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M</a:t>
                      </a:r>
                    </a:p>
                  </a:txBody>
                </a:tc>
                <a:tc>
                  <a:txBody>
                    <a:bodyPr/>
                    <a:lstStyle/>
                    <a:p>
                      <a:pPr lvl="0" indent="0" marL="0" algn="r">
                        <a:buNone/>
                      </a:pPr>
                      <a:r>
                        <a:rPr/>
                        <a:t>73.2</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75.43</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69.2</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75.43</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75.43</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75.43</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73.5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73.66</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72.5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73.66</a:t>
                      </a:r>
                    </a:p>
                  </a:txBody>
                </a:tc>
              </a:tr>
            </a:tbl>
          </a:graphicData>
        </a:graphic>
      </p:graphicFrame>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Street Fighting Statistics</dc:title>
  <dc:creator>John Mount, Win Vector LLC</dc:creator>
  <cp:keywords/>
  <dcterms:created xsi:type="dcterms:W3CDTF">2022-11-09T02:25:21Z</dcterms:created>
  <dcterms:modified xsi:type="dcterms:W3CDTF">2022-11-09T02:25:21Z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